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0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1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6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7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8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9" r:id="rId2"/>
    <p:sldMasterId id="2147483696" r:id="rId3"/>
    <p:sldMasterId id="2147483738" r:id="rId4"/>
    <p:sldMasterId id="2147483745" r:id="rId5"/>
    <p:sldMasterId id="2147483750" r:id="rId6"/>
    <p:sldMasterId id="2147483759" r:id="rId7"/>
    <p:sldMasterId id="2147483832" r:id="rId8"/>
    <p:sldMasterId id="2147483837" r:id="rId9"/>
    <p:sldMasterId id="2147483871" r:id="rId10"/>
    <p:sldMasterId id="2147483883" r:id="rId11"/>
    <p:sldMasterId id="2147483888" r:id="rId12"/>
    <p:sldMasterId id="2147483895" r:id="rId13"/>
    <p:sldMasterId id="2147483902" r:id="rId14"/>
    <p:sldMasterId id="2147483909" r:id="rId15"/>
    <p:sldMasterId id="2147483914" r:id="rId16"/>
    <p:sldMasterId id="2147483922" r:id="rId17"/>
    <p:sldMasterId id="2147483930" r:id="rId18"/>
    <p:sldMasterId id="2147483948" r:id="rId19"/>
    <p:sldMasterId id="2147483973" r:id="rId20"/>
  </p:sldMasterIdLst>
  <p:notesMasterIdLst>
    <p:notesMasterId r:id="rId52"/>
  </p:notesMasterIdLst>
  <p:handoutMasterIdLst>
    <p:handoutMasterId r:id="rId53"/>
  </p:handoutMasterIdLst>
  <p:sldIdLst>
    <p:sldId id="400" r:id="rId21"/>
    <p:sldId id="602" r:id="rId22"/>
    <p:sldId id="603" r:id="rId23"/>
    <p:sldId id="604" r:id="rId24"/>
    <p:sldId id="625" r:id="rId25"/>
    <p:sldId id="643" r:id="rId26"/>
    <p:sldId id="644" r:id="rId27"/>
    <p:sldId id="607" r:id="rId28"/>
    <p:sldId id="608" r:id="rId29"/>
    <p:sldId id="612" r:id="rId30"/>
    <p:sldId id="609" r:id="rId31"/>
    <p:sldId id="642" r:id="rId32"/>
    <p:sldId id="611" r:id="rId33"/>
    <p:sldId id="613" r:id="rId34"/>
    <p:sldId id="614" r:id="rId35"/>
    <p:sldId id="596" r:id="rId36"/>
    <p:sldId id="597" r:id="rId37"/>
    <p:sldId id="641" r:id="rId38"/>
    <p:sldId id="627" r:id="rId39"/>
    <p:sldId id="629" r:id="rId40"/>
    <p:sldId id="568" r:id="rId41"/>
    <p:sldId id="616" r:id="rId42"/>
    <p:sldId id="617" r:id="rId43"/>
    <p:sldId id="621" r:id="rId44"/>
    <p:sldId id="622" r:id="rId45"/>
    <p:sldId id="577" r:id="rId46"/>
    <p:sldId id="601" r:id="rId47"/>
    <p:sldId id="631" r:id="rId48"/>
    <p:sldId id="525" r:id="rId49"/>
    <p:sldId id="579" r:id="rId50"/>
    <p:sldId id="640" r:id="rId51"/>
  </p:sldIdLst>
  <p:sldSz cx="9144000" cy="6858000" type="screen4x3"/>
  <p:notesSz cx="9928225" cy="6797675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DD5E21"/>
    <a:srgbClr val="36C7DB"/>
    <a:srgbClr val="6CB3BA"/>
    <a:srgbClr val="927AAE"/>
    <a:srgbClr val="7A5E9C"/>
    <a:srgbClr val="E05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29" autoAdjust="0"/>
    <p:restoredTop sz="99663" autoAdjust="0"/>
  </p:normalViewPr>
  <p:slideViewPr>
    <p:cSldViewPr>
      <p:cViewPr varScale="1">
        <p:scale>
          <a:sx n="82" d="100"/>
          <a:sy n="82" d="100"/>
        </p:scale>
        <p:origin x="-137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20" Type="http://schemas.openxmlformats.org/officeDocument/2006/relationships/slideMaster" Target="slideMasters/slideMaster20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ciLifeLab\2016%20April%20Evaluation\Statistics%201.xlsx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ciLifeLab\2016%20April%20Evaluation\Statistics%201.xlsx" TargetMode="External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jornnystedt:AWABI:Teaching:PhDAdvisoryProgram:AdvisoryProgramGrandMeetings:GrandMeeting2015june:Eval:Evaluation_%20Bioinformatics%20Advisory%20Grand%20Meeting%20June%2017-18,%202015%20summa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6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0.00925925925925932"/>
                  <c:y val="0.02404960404420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0.0925925925925926"/>
                  <c:y val="0.01603306936280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0.165123456790124"/>
                  <c:y val="-6.12367102934494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2"/>
              <c:layout>
                <c:manualLayout>
                  <c:x val="-0.165123456790124"/>
                  <c:y val="-0.037410495179874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3"/>
              <c:layout>
                <c:manualLayout>
                  <c:x val="-0.0725308641975309"/>
                  <c:y val="-0.037410495179874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4"/>
              <c:layout>
                <c:manualLayout>
                  <c:x val="-0.00462962962962963"/>
                  <c:y val="-0.034738316952740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5"/>
              <c:layout>
                <c:manualLayout>
                  <c:x val="0.0771604938271604"/>
                  <c:y val="-0.023596175376529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6"/>
              <c:layout>
                <c:manualLayout>
                  <c:x val="0.126543209876543"/>
                  <c:y val="0.0080165346814016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Sheet1!$A$36:$A$52</c:f>
              <c:strCache>
                <c:ptCount val="17"/>
                <c:pt idx="0">
                  <c:v>Karolinska Inst</c:v>
                </c:pt>
                <c:pt idx="1">
                  <c:v>KTH</c:v>
                </c:pt>
                <c:pt idx="2">
                  <c:v>Stockholm Univ</c:v>
                </c:pt>
                <c:pt idx="3">
                  <c:v>Uppsala Univ</c:v>
                </c:pt>
                <c:pt idx="4">
                  <c:v>Umeå Univ</c:v>
                </c:pt>
                <c:pt idx="5">
                  <c:v>Gothenburg Univ</c:v>
                </c:pt>
                <c:pt idx="6">
                  <c:v>Lund Univ</c:v>
                </c:pt>
                <c:pt idx="7">
                  <c:v>NRM</c:v>
                </c:pt>
                <c:pt idx="8">
                  <c:v>SLU</c:v>
                </c:pt>
                <c:pt idx="9">
                  <c:v>Linköping Univ</c:v>
                </c:pt>
                <c:pt idx="10">
                  <c:v>Chalmers</c:v>
                </c:pt>
                <c:pt idx="11">
                  <c:v>Linnaeus Univ</c:v>
                </c:pt>
                <c:pt idx="12">
                  <c:v>Örebro Univ</c:v>
                </c:pt>
                <c:pt idx="13">
                  <c:v>SciLifeLab</c:v>
                </c:pt>
                <c:pt idx="14">
                  <c:v>SVA</c:v>
                </c:pt>
                <c:pt idx="15">
                  <c:v>Skövde Univ</c:v>
                </c:pt>
                <c:pt idx="16">
                  <c:v>Södertörn Univ</c:v>
                </c:pt>
              </c:strCache>
            </c:strRef>
          </c:cat>
          <c:val>
            <c:numRef>
              <c:f>Sheet1!$B$36:$B$52</c:f>
              <c:numCache>
                <c:formatCode>General</c:formatCode>
                <c:ptCount val="17"/>
                <c:pt idx="0">
                  <c:v>64.0</c:v>
                </c:pt>
                <c:pt idx="1">
                  <c:v>1.0</c:v>
                </c:pt>
                <c:pt idx="2">
                  <c:v>33.0</c:v>
                </c:pt>
                <c:pt idx="3">
                  <c:v>46.0</c:v>
                </c:pt>
                <c:pt idx="4">
                  <c:v>60.0</c:v>
                </c:pt>
                <c:pt idx="5">
                  <c:v>55.0</c:v>
                </c:pt>
                <c:pt idx="6">
                  <c:v>29.0</c:v>
                </c:pt>
                <c:pt idx="7">
                  <c:v>21.0</c:v>
                </c:pt>
                <c:pt idx="8">
                  <c:v>21.0</c:v>
                </c:pt>
                <c:pt idx="9">
                  <c:v>19.0</c:v>
                </c:pt>
                <c:pt idx="10">
                  <c:v>13.0</c:v>
                </c:pt>
                <c:pt idx="11">
                  <c:v>5.0</c:v>
                </c:pt>
                <c:pt idx="12">
                  <c:v>2.0</c:v>
                </c:pt>
                <c:pt idx="13">
                  <c:v>2.0</c:v>
                </c:pt>
                <c:pt idx="14">
                  <c:v>2.0</c:v>
                </c:pt>
                <c:pt idx="15">
                  <c:v>1.0</c:v>
                </c:pt>
                <c:pt idx="16">
                  <c:v>1.0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sv-SE"/>
              <a:t>Courses 2015</a:t>
            </a:r>
          </a:p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endParaRPr lang="sv-SE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Sheet1!$B$79</c:f>
              <c:strCache>
                <c:ptCount val="1"/>
                <c:pt idx="0">
                  <c:v>Applicants 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Sheet1!$A$80:$A$87</c:f>
              <c:strCache>
                <c:ptCount val="8"/>
                <c:pt idx="0">
                  <c:v>NGS V15 U</c:v>
                </c:pt>
                <c:pt idx="1">
                  <c:v>NGS V15 G</c:v>
                </c:pt>
                <c:pt idx="2">
                  <c:v>NGS H15 U</c:v>
                </c:pt>
                <c:pt idx="3">
                  <c:v>NGS H15 Lu</c:v>
                </c:pt>
                <c:pt idx="4">
                  <c:v>RNAseq V15</c:v>
                </c:pt>
                <c:pt idx="5">
                  <c:v>RNAseq H15</c:v>
                </c:pt>
                <c:pt idx="6">
                  <c:v>Genome Annot V15</c:v>
                </c:pt>
                <c:pt idx="7">
                  <c:v>Genome Assembly H15</c:v>
                </c:pt>
              </c:strCache>
            </c:strRef>
          </c:cat>
          <c:val>
            <c:numRef>
              <c:f>Sheet1!$B$80:$B$87</c:f>
              <c:numCache>
                <c:formatCode>General</c:formatCode>
                <c:ptCount val="8"/>
                <c:pt idx="0">
                  <c:v>68.0</c:v>
                </c:pt>
                <c:pt idx="1">
                  <c:v>35.0</c:v>
                </c:pt>
                <c:pt idx="2">
                  <c:v>55.0</c:v>
                </c:pt>
                <c:pt idx="3">
                  <c:v>29.0</c:v>
                </c:pt>
                <c:pt idx="4">
                  <c:v>53.0</c:v>
                </c:pt>
                <c:pt idx="5">
                  <c:v>52.0</c:v>
                </c:pt>
                <c:pt idx="6">
                  <c:v>31.0</c:v>
                </c:pt>
                <c:pt idx="7">
                  <c:v>16.0</c:v>
                </c:pt>
              </c:numCache>
            </c:numRef>
          </c:val>
        </c:ser>
        <c:ser>
          <c:idx val="1"/>
          <c:order val="1"/>
          <c:tx>
            <c:strRef>
              <c:f>Sheet1!$C$79</c:f>
              <c:strCache>
                <c:ptCount val="1"/>
                <c:pt idx="0">
                  <c:v>Admitted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Sheet1!$A$80:$A$87</c:f>
              <c:strCache>
                <c:ptCount val="8"/>
                <c:pt idx="0">
                  <c:v>NGS V15 U</c:v>
                </c:pt>
                <c:pt idx="1">
                  <c:v>NGS V15 G</c:v>
                </c:pt>
                <c:pt idx="2">
                  <c:v>NGS H15 U</c:v>
                </c:pt>
                <c:pt idx="3">
                  <c:v>NGS H15 Lu</c:v>
                </c:pt>
                <c:pt idx="4">
                  <c:v>RNAseq V15</c:v>
                </c:pt>
                <c:pt idx="5">
                  <c:v>RNAseq H15</c:v>
                </c:pt>
                <c:pt idx="6">
                  <c:v>Genome Annot V15</c:v>
                </c:pt>
                <c:pt idx="7">
                  <c:v>Genome Assembly H15</c:v>
                </c:pt>
              </c:strCache>
            </c:strRef>
          </c:cat>
          <c:val>
            <c:numRef>
              <c:f>Sheet1!$C$80:$C$87</c:f>
              <c:numCache>
                <c:formatCode>General</c:formatCode>
                <c:ptCount val="8"/>
                <c:pt idx="0">
                  <c:v>24.0</c:v>
                </c:pt>
                <c:pt idx="1">
                  <c:v>24.0</c:v>
                </c:pt>
                <c:pt idx="2">
                  <c:v>30.0</c:v>
                </c:pt>
                <c:pt idx="3">
                  <c:v>25.0</c:v>
                </c:pt>
                <c:pt idx="4">
                  <c:v>21.0</c:v>
                </c:pt>
                <c:pt idx="5">
                  <c:v>19.0</c:v>
                </c:pt>
                <c:pt idx="6">
                  <c:v>21.0</c:v>
                </c:pt>
                <c:pt idx="7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-2126673736"/>
        <c:axId val="-2127504744"/>
      </c:barChart>
      <c:catAx>
        <c:axId val="-2126673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504744"/>
        <c:crosses val="autoZero"/>
        <c:auto val="1"/>
        <c:lblAlgn val="ctr"/>
        <c:lblOffset val="100"/>
        <c:noMultiLvlLbl val="0"/>
      </c:catAx>
      <c:valAx>
        <c:axId val="-2127504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673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>
      <a:solidFill>
        <a:schemeClr val="lt1"/>
      </a:solidFill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1"/>
              <a:t>The</a:t>
            </a:r>
            <a:r>
              <a:rPr lang="en-US" b="1" baseline="0"/>
              <a:t> Swedish Bioinformatics Advisory Program</a:t>
            </a:r>
            <a:br>
              <a:rPr lang="en-US" b="1" baseline="0"/>
            </a:br>
            <a:r>
              <a:rPr lang="en-US" sz="1400" b="1" baseline="0"/>
              <a:t>Student evaluation, June 2015</a:t>
            </a:r>
            <a:r>
              <a:rPr lang="en-US" b="1" baseline="0"/>
              <a:t> </a:t>
            </a:r>
            <a:endParaRPr lang="en-US" b="1"/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'Form Responses 1'!$A$32:$A$36</c:f>
              <c:strCache>
                <c:ptCount val="5"/>
                <c:pt idx="0">
                  <c:v>Overall rating of the Advisory Program</c:v>
                </c:pt>
                <c:pt idx="1">
                  <c:v>Impact on the efficacy of your research</c:v>
                </c:pt>
                <c:pt idx="2">
                  <c:v>Impact on the scientific value of your research</c:v>
                </c:pt>
                <c:pt idx="3">
                  <c:v>Impact on the technical level of your research</c:v>
                </c:pt>
                <c:pt idx="4">
                  <c:v>In favour of SciLifeLab continuing this program</c:v>
                </c:pt>
              </c:strCache>
            </c:strRef>
          </c:cat>
          <c:val>
            <c:numRef>
              <c:f>'Form Responses 1'!$B$32:$B$36</c:f>
              <c:numCache>
                <c:formatCode>0.0</c:formatCode>
                <c:ptCount val="5"/>
                <c:pt idx="0">
                  <c:v>4.8</c:v>
                </c:pt>
                <c:pt idx="1">
                  <c:v>4.5</c:v>
                </c:pt>
                <c:pt idx="2">
                  <c:v>3.6</c:v>
                </c:pt>
                <c:pt idx="3">
                  <c:v>4.4</c:v>
                </c:pt>
                <c:pt idx="4">
                  <c:v>4.9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7552696"/>
        <c:axId val="-2127549608"/>
      </c:barChart>
      <c:catAx>
        <c:axId val="-2127552696"/>
        <c:scaling>
          <c:orientation val="maxMin"/>
        </c:scaling>
        <c:delete val="0"/>
        <c:axPos val="l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2127549608"/>
        <c:crosses val="autoZero"/>
        <c:auto val="1"/>
        <c:lblAlgn val="ctr"/>
        <c:lblOffset val="100"/>
        <c:noMultiLvlLbl val="0"/>
      </c:catAx>
      <c:valAx>
        <c:axId val="-2127549608"/>
        <c:scaling>
          <c:orientation val="minMax"/>
          <c:max val="5.0"/>
        </c:scaling>
        <c:delete val="0"/>
        <c:axPos val="b"/>
        <c:majorGridlines/>
        <c:numFmt formatCode="0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27552696"/>
        <c:crosses val="max"/>
        <c:crossBetween val="between"/>
        <c:majorUnit val="1.0"/>
        <c:minorUnit val="0.2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941" cy="3402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920" y="0"/>
            <a:ext cx="4302940" cy="3402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809A1-8E9A-4FC8-9F49-C2846E08C100}" type="datetimeFigureOut">
              <a:rPr lang="sv-SE" smtClean="0"/>
              <a:t>17-03-14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327"/>
            <a:ext cx="4302941" cy="340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920" y="6456327"/>
            <a:ext cx="4302940" cy="3402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0E86B-7A96-4824-BA59-8E54E0B805B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751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0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0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E73E8-9D05-4948-B8F7-07A19AB72508}" type="datetimeFigureOut">
              <a:rPr lang="sv-SE" smtClean="0"/>
              <a:t>17-03-14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0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0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D469B-721A-4382-A9D0-D8D1FA5510B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5376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D469B-721A-4382-A9D0-D8D1FA5510BC}" type="slidenum">
              <a:rPr lang="sv-SE" smtClean="0">
                <a:solidFill>
                  <a:prstClr val="black"/>
                </a:solidFill>
              </a:rPr>
              <a:pPr/>
              <a:t>21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3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i="1">
              <a:latin typeface="Corbel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69919" indent="-29612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4491" indent="-236898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8287" indent="-236898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32084" indent="-236898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5880" indent="-23689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79676" indent="-23689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53473" indent="-23689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27269" indent="-236898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E17CE3-E824-FC46-AB3D-6C0DD156CC3B}" type="slidenum">
              <a:rPr lang="de-DE" sz="1200">
                <a:solidFill>
                  <a:srgbClr val="000000"/>
                </a:solidFill>
                <a:latin typeface="Corbel" charset="0"/>
                <a:cs typeface="Geneva" charset="0"/>
              </a:rPr>
              <a:pPr/>
              <a:t>30</a:t>
            </a:fld>
            <a:endParaRPr lang="de-DE" sz="1200">
              <a:solidFill>
                <a:srgbClr val="000000"/>
              </a:solidFill>
              <a:latin typeface="Corbel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632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5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5.emf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5.jpe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5.jpe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5.jpe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5.jpe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20.jpe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8.w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2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w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2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wmf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2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wm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2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.wmf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2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.wmf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1932632" y="6453337"/>
            <a:ext cx="6527800" cy="347270"/>
          </a:xfrm>
          <a:prstGeom prst="rect">
            <a:avLst/>
          </a:prstGeom>
          <a:noFill/>
        </p:spPr>
        <p:txBody>
          <a:bodyPr lIns="65183" tIns="32590" rIns="65183" bIns="32590">
            <a:spAutoFit/>
          </a:bodyPr>
          <a:lstStyle/>
          <a:p>
            <a:pPr algn="r" defTabSz="456294">
              <a:defRPr/>
            </a:pPr>
            <a:r>
              <a:rPr lang="en-US" dirty="0" smtClean="0">
                <a:solidFill>
                  <a:srgbClr val="36C7DB"/>
                </a:solidFill>
                <a:latin typeface="Humanst521 BT" pitchFamily="34" charset="0"/>
                <a:cs typeface="Corbel"/>
              </a:rPr>
              <a:t>http://nbis.se</a:t>
            </a:r>
            <a:endParaRPr lang="en-US" dirty="0">
              <a:solidFill>
                <a:srgbClr val="36C7DB"/>
              </a:solidFill>
              <a:latin typeface="Humanst521 BT" pitchFamily="34" charset="0"/>
              <a:cs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0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184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5485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429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LIX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580063" y="6237288"/>
            <a:ext cx="29273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www.elixir-europe.org</a:t>
            </a:r>
            <a:endParaRPr lang="en-US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3568" y="3356993"/>
            <a:ext cx="77724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627784" y="4293096"/>
            <a:ext cx="5816600" cy="899583"/>
          </a:xfrm>
        </p:spPr>
        <p:txBody>
          <a:bodyPr>
            <a:normAutofit/>
          </a:bodyPr>
          <a:lstStyle>
            <a:lvl1pPr marL="0" indent="0" algn="r">
              <a:buNone/>
              <a:defRPr lang="en-US" sz="2800" i="1"/>
            </a:lvl1pPr>
            <a:lvl2pPr marL="45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 smtClean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076056" y="5229201"/>
            <a:ext cx="3384550" cy="360040"/>
          </a:xfr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427984" y="5661248"/>
            <a:ext cx="4032448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017641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3779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EXCELE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851275" y="6092825"/>
            <a:ext cx="479901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www.elixir-europe.org</a:t>
            </a:r>
            <a:r>
              <a:rPr lang="en-US" i="1" dirty="0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/</a:t>
            </a: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excelerate</a:t>
            </a:r>
            <a:endParaRPr lang="en-US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pic>
        <p:nvPicPr>
          <p:cNvPr id="5" name="Picture 5" descr="Excelerate_whitebackgroun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713" y="5157788"/>
            <a:ext cx="196215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5157788"/>
            <a:ext cx="121443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3850" y="6092825"/>
            <a:ext cx="36004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7F7F7F"/>
                </a:solidFill>
                <a:ea typeface="ＭＳ Ｐゴシック" charset="0"/>
              </a:rPr>
              <a:t>ELIXIR-EXCELERATE is funded by the European Commission within the Research Infrastructures programme of Horizon 2020, grant agreement number 676559.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3568" y="3356993"/>
            <a:ext cx="7772400" cy="864096"/>
          </a:xfrm>
        </p:spPr>
        <p:txBody>
          <a:bodyPr>
            <a:normAutofit/>
          </a:bodyPr>
          <a:lstStyle>
            <a:lvl1pPr algn="r">
              <a:defRPr sz="5000" b="1">
                <a:solidFill>
                  <a:srgbClr val="003F41"/>
                </a:solidFill>
                <a:latin typeface="Corbel"/>
                <a:cs typeface="Corbel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967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LIXIR-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elixir_helix_200_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6513" y="-26988"/>
            <a:ext cx="9269413" cy="618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elixir_1_RZ_ma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5373688"/>
            <a:ext cx="1820863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775" y="6237288"/>
            <a:ext cx="4953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580063" y="5445125"/>
            <a:ext cx="29273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www.elixir-europe.org</a:t>
            </a:r>
            <a:endParaRPr lang="en-US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03575" y="6237288"/>
            <a:ext cx="271145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i="1" dirty="0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@</a:t>
            </a:r>
            <a:r>
              <a:rPr lang="en-US" sz="2000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ELIXIREurope</a:t>
            </a:r>
            <a:endParaRPr lang="en-US" sz="2000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1500" y="6237288"/>
            <a:ext cx="414338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056313" y="6237288"/>
            <a:ext cx="3087687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306" tIns="32653" rIns="65306" bIns="32653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i="1" dirty="0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/company/elixir-</a:t>
            </a:r>
            <a:r>
              <a:rPr lang="en-US" sz="2000" i="1" dirty="0" err="1" smtClean="0">
                <a:solidFill>
                  <a:srgbClr val="003F41"/>
                </a:solidFill>
                <a:latin typeface="Corbel" pitchFamily="34" charset="0"/>
                <a:ea typeface="Geneva" charset="-128"/>
              </a:rPr>
              <a:t>europe</a:t>
            </a:r>
            <a:endParaRPr lang="en-US" sz="2000" i="1" dirty="0" smtClean="0">
              <a:solidFill>
                <a:srgbClr val="003F41"/>
              </a:solidFill>
              <a:latin typeface="Corbel" pitchFamily="34" charset="0"/>
              <a:ea typeface="Geneva" charset="-128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83568" y="3645024"/>
            <a:ext cx="7772400" cy="1225021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2">
                    <a:lumMod val="50000"/>
                  </a:schemeClr>
                </a:solidFill>
                <a:latin typeface="Corbel"/>
                <a:cs typeface="Corbel"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076056" y="4869160"/>
            <a:ext cx="3384550" cy="360040"/>
          </a:xfrm>
        </p:spPr>
        <p:txBody>
          <a:bodyPr/>
          <a:lstStyle>
            <a:lvl1pPr marL="0" indent="0" algn="r">
              <a:buFontTx/>
              <a:buNone/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1880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153400" cy="648072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37009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CELERATE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Excelerate_whitebackgroun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525588"/>
            <a:ext cx="8153400" cy="435133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2623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ERAT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Excelerate_whitebackgroun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904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ERA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Excelerate_whitebackgroun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25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6766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153400" cy="576064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3819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153400" cy="576064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34602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6324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6F74-E6C4-41EE-BFA8-8DBB11D6FEE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1502592" y="207284"/>
            <a:ext cx="545372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650017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7329766" cy="635149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4008D-57B6-40ED-8316-987CB40A6E27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71195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896E-EE52-4A84-8233-B4DD49413A8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2705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0595F-D929-472D-BBA5-F8A3C7EDEFBA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74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0124-2717-4623-88F0-8978DD0C9D61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1502592" y="207284"/>
            <a:ext cx="545372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2584278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771116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0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10" descr="889075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0" y="1778000"/>
            <a:ext cx="50800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Kuva 11" descr="CSClogo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124" y="301625"/>
            <a:ext cx="1004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Kuva 8" descr="kansikuva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Kuva 12" descr="CSClogo.eps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36" y="280988"/>
            <a:ext cx="11779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tsikko 1"/>
          <p:cNvSpPr>
            <a:spLocks noGrp="1"/>
          </p:cNvSpPr>
          <p:nvPr>
            <p:ph type="ctrTitle"/>
          </p:nvPr>
        </p:nvSpPr>
        <p:spPr>
          <a:xfrm>
            <a:off x="2382578" y="4947806"/>
            <a:ext cx="7772400" cy="293601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Päiväyksen paikkamerkki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 smtClean="0"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>
          <a:xfrm>
            <a:off x="6553200" y="6356386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fld id="{EF15D6EA-EBF7-4C2E-A1CC-C279B7E6D53A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55347"/>
      </p:ext>
    </p:extLst>
  </p:cSld>
  <p:clrMapOvr>
    <a:masterClrMapping/>
  </p:clrMapOvr>
  <p:transition xmlns:p14="http://schemas.microsoft.com/office/powerpoint/2010/main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6282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44837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_AND_BODY">
    <p:bg>
      <p:bgPr>
        <a:gradFill flip="none" rotWithShape="1">
          <a:gsLst>
            <a:gs pos="0">
              <a:srgbClr val="FFFFFF"/>
            </a:gs>
            <a:gs pos="100000">
              <a:srgbClr val="DEECE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8" y="0"/>
            <a:ext cx="7358064" cy="3473648"/>
          </a:xfrm>
          <a:prstGeom prst="rect">
            <a:avLst/>
          </a:prstGeom>
          <a:ln>
            <a:round/>
          </a:ln>
        </p:spPr>
        <p:txBody>
          <a:bodyPr lIns="62506" tIns="62506" rIns="62506" bIns="62506" anchor="b">
            <a:noAutofit/>
          </a:bodyPr>
          <a:lstStyle>
            <a:lvl1pPr defTabSz="642915">
              <a:defRPr sz="58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uFillTx/>
              </a:defRPr>
            </a:pPr>
            <a:r>
              <a:rPr sz="5800">
                <a:uFill>
                  <a:solidFill/>
                </a:u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892968" y="3536157"/>
            <a:ext cx="7358064" cy="3321844"/>
          </a:xfrm>
          <a:prstGeom prst="rect">
            <a:avLst/>
          </a:prstGeom>
          <a:ln>
            <a:round/>
          </a:ln>
        </p:spPr>
        <p:txBody>
          <a:bodyPr lIns="62506" tIns="62506" rIns="62506" bIns="62506" anchor="t">
            <a:noAutofit/>
          </a:bodyPr>
          <a:lstStyle>
            <a:lvl1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642915">
              <a:spcBef>
                <a:spcPts val="0"/>
              </a:spcBef>
              <a:buClr>
                <a:srgbClr val="000000"/>
              </a:buClr>
              <a:buSzTx/>
              <a:buNone/>
              <a:defRPr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67342574"/>
      </p:ext>
    </p:extLst>
  </p:cSld>
  <p:clrMapOvr>
    <a:masterClrMapping/>
  </p:clrMapOvr>
  <p:transition xmlns:p14="http://schemas.microsoft.com/office/powerpoint/2010/main"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597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1932632" y="6453337"/>
            <a:ext cx="6527800" cy="347270"/>
          </a:xfrm>
          <a:prstGeom prst="rect">
            <a:avLst/>
          </a:prstGeom>
          <a:noFill/>
        </p:spPr>
        <p:txBody>
          <a:bodyPr lIns="65183" tIns="32590" rIns="65183" bIns="32590">
            <a:spAutoFit/>
          </a:bodyPr>
          <a:lstStyle/>
          <a:p>
            <a:pPr algn="r" defTabSz="456294">
              <a:defRPr/>
            </a:pPr>
            <a:r>
              <a:rPr lang="en-US" dirty="0" smtClean="0">
                <a:solidFill>
                  <a:srgbClr val="006327"/>
                </a:solidFill>
                <a:latin typeface="Humanst521 BT" pitchFamily="34" charset="0"/>
                <a:cs typeface="Corbel"/>
              </a:rPr>
              <a:t>http://bils.se</a:t>
            </a:r>
            <a:endParaRPr lang="en-US" dirty="0">
              <a:solidFill>
                <a:srgbClr val="006327"/>
              </a:solidFill>
              <a:latin typeface="Humanst521 BT" pitchFamily="34" charset="0"/>
              <a:cs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</p:spPr>
        <p:txBody>
          <a:bodyPr>
            <a:normAutofit/>
          </a:bodyPr>
          <a:lstStyle>
            <a:lvl1pPr algn="r">
              <a:defRPr sz="5000" b="1" i="0">
                <a:solidFill>
                  <a:srgbClr val="006327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006327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ilslog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218328"/>
            <a:ext cx="3383280" cy="213055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0063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06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639762"/>
          </a:xfrm>
        </p:spPr>
        <p:txBody>
          <a:bodyPr>
            <a:noAutofit/>
          </a:bodyPr>
          <a:lstStyle>
            <a:lvl1pPr algn="ctr">
              <a:defRPr sz="4200" b="1" i="0">
                <a:solidFill>
                  <a:srgbClr val="FFFF66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1"/>
            <a:ext cx="8229600" cy="5097464"/>
          </a:xfr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bilslogo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743" y="5532076"/>
            <a:ext cx="1577293" cy="9932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0063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6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51521" y="2348881"/>
            <a:ext cx="8640960" cy="2376264"/>
          </a:xfrm>
          <a:prstGeom prst="rect">
            <a:avLst/>
          </a:prstGeom>
          <a:gradFill flip="none" rotWithShape="1">
            <a:gsLst>
              <a:gs pos="50000">
                <a:srgbClr val="9CB86E"/>
              </a:gs>
              <a:gs pos="100000">
                <a:srgbClr val="156B1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221286"/>
            <a:ext cx="8229600" cy="639762"/>
          </a:xfrm>
          <a:ln>
            <a:noFill/>
          </a:ln>
        </p:spPr>
        <p:txBody>
          <a:bodyPr>
            <a:noAutofit/>
          </a:bodyPr>
          <a:lstStyle>
            <a:lvl1pPr algn="ctr">
              <a:defRPr sz="4200" b="1" i="0" baseline="0">
                <a:solidFill>
                  <a:srgbClr val="006327"/>
                </a:solidFill>
                <a:effectLst/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ilslogo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28" y="260648"/>
            <a:ext cx="1577293" cy="9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1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91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35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31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3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639762"/>
          </a:xfrm>
        </p:spPr>
        <p:txBody>
          <a:bodyPr>
            <a:noAutofit/>
          </a:bodyPr>
          <a:lstStyle>
            <a:lvl1pPr algn="ctr">
              <a:defRPr sz="42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1"/>
            <a:ext cx="8229600" cy="5097464"/>
          </a:xfr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56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80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294" indent="0">
              <a:buNone/>
              <a:defRPr sz="2800"/>
            </a:lvl2pPr>
            <a:lvl3pPr marL="912606" indent="0">
              <a:buNone/>
              <a:defRPr sz="2400"/>
            </a:lvl3pPr>
            <a:lvl4pPr marL="1368915" indent="0">
              <a:buNone/>
              <a:defRPr sz="2000"/>
            </a:lvl4pPr>
            <a:lvl5pPr marL="1825215" indent="0">
              <a:buNone/>
              <a:defRPr sz="2000"/>
            </a:lvl5pPr>
            <a:lvl6pPr marL="2281515" indent="0">
              <a:buNone/>
              <a:defRPr sz="2000"/>
            </a:lvl6pPr>
            <a:lvl7pPr marL="2737827" indent="0">
              <a:buNone/>
              <a:defRPr sz="2000"/>
            </a:lvl7pPr>
            <a:lvl8pPr marL="3194128" indent="0">
              <a:buNone/>
              <a:defRPr sz="2000"/>
            </a:lvl8pPr>
            <a:lvl9pPr marL="3650429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8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18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676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10" descr="889075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0" y="1778000"/>
            <a:ext cx="50800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Kuva 11" descr="CSClogo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124" y="301625"/>
            <a:ext cx="1004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Kuva 8" descr="kansikuva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Kuva 12" descr="CSClogo.eps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36" y="280988"/>
            <a:ext cx="11779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tsikko 1"/>
          <p:cNvSpPr>
            <a:spLocks noGrp="1"/>
          </p:cNvSpPr>
          <p:nvPr>
            <p:ph type="ctrTitle"/>
          </p:nvPr>
        </p:nvSpPr>
        <p:spPr>
          <a:xfrm>
            <a:off x="2382578" y="4947806"/>
            <a:ext cx="7772400" cy="293601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Päiväyksen paikkamerkki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 smtClean="0"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>
          <a:xfrm>
            <a:off x="6553200" y="6356386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fld id="{EF15D6EA-EBF7-4C2E-A1CC-C279B7E6D53A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455347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1932632" y="6453337"/>
            <a:ext cx="6527800" cy="347270"/>
          </a:xfrm>
          <a:prstGeom prst="rect">
            <a:avLst/>
          </a:prstGeom>
          <a:noFill/>
        </p:spPr>
        <p:txBody>
          <a:bodyPr lIns="65183" tIns="32590" rIns="65183" bIns="32590">
            <a:spAutoFit/>
          </a:bodyPr>
          <a:lstStyle/>
          <a:p>
            <a:pPr algn="r" defTabSz="456294">
              <a:defRPr/>
            </a:pPr>
            <a:r>
              <a:rPr lang="en-US" dirty="0" smtClean="0">
                <a:solidFill>
                  <a:srgbClr val="006327"/>
                </a:solidFill>
                <a:latin typeface="Humanst521 BT" pitchFamily="34" charset="0"/>
                <a:cs typeface="Corbel"/>
              </a:rPr>
              <a:t>http://bils.se</a:t>
            </a:r>
            <a:endParaRPr lang="en-US" dirty="0">
              <a:solidFill>
                <a:srgbClr val="006327"/>
              </a:solidFill>
              <a:latin typeface="Humanst521 BT" pitchFamily="34" charset="0"/>
              <a:cs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</p:spPr>
        <p:txBody>
          <a:bodyPr>
            <a:normAutofit/>
          </a:bodyPr>
          <a:lstStyle>
            <a:lvl1pPr algn="r">
              <a:defRPr sz="5000" b="1" i="0">
                <a:solidFill>
                  <a:srgbClr val="006327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006327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ilslogo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0" y="218328"/>
            <a:ext cx="3383280" cy="213055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0063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202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639762"/>
          </a:xfrm>
        </p:spPr>
        <p:txBody>
          <a:bodyPr>
            <a:noAutofit/>
          </a:bodyPr>
          <a:lstStyle>
            <a:lvl1pPr algn="ctr">
              <a:defRPr sz="4200" b="1" i="0">
                <a:solidFill>
                  <a:srgbClr val="FFFF66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1"/>
            <a:ext cx="8229600" cy="5097464"/>
          </a:xfr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bilslogo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743" y="5532076"/>
            <a:ext cx="1577293" cy="9932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0063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357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51521" y="2348881"/>
            <a:ext cx="8640960" cy="2376264"/>
          </a:xfrm>
          <a:prstGeom prst="rect">
            <a:avLst/>
          </a:prstGeom>
          <a:gradFill flip="none" rotWithShape="1">
            <a:gsLst>
              <a:gs pos="50000">
                <a:srgbClr val="9CB86E"/>
              </a:gs>
              <a:gs pos="100000">
                <a:srgbClr val="156B13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221286"/>
            <a:ext cx="8229600" cy="639762"/>
          </a:xfrm>
          <a:ln>
            <a:noFill/>
          </a:ln>
        </p:spPr>
        <p:txBody>
          <a:bodyPr>
            <a:noAutofit/>
          </a:bodyPr>
          <a:lstStyle>
            <a:lvl1pPr algn="ctr">
              <a:defRPr sz="4200" b="1" i="0" baseline="0">
                <a:solidFill>
                  <a:srgbClr val="006327"/>
                </a:solidFill>
                <a:effectLst/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ilslogo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28" y="260648"/>
            <a:ext cx="1577293" cy="9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191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7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51521" y="2348881"/>
            <a:ext cx="8640960" cy="2376264"/>
          </a:xfrm>
          <a:prstGeom prst="rect">
            <a:avLst/>
          </a:prstGeom>
          <a:gradFill flip="none" rotWithShape="1">
            <a:gsLst>
              <a:gs pos="21239">
                <a:srgbClr val="36C7DB">
                  <a:alpha val="20000"/>
                  <a:lumMod val="19000"/>
                  <a:lumOff val="81000"/>
                </a:srgbClr>
              </a:gs>
              <a:gs pos="50000">
                <a:srgbClr val="6CB3BA"/>
              </a:gs>
              <a:gs pos="100000">
                <a:srgbClr val="36C7DB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221286"/>
            <a:ext cx="8229600" cy="639762"/>
          </a:xfrm>
          <a:ln>
            <a:noFill/>
          </a:ln>
        </p:spPr>
        <p:txBody>
          <a:bodyPr>
            <a:noAutofit/>
          </a:bodyPr>
          <a:lstStyle>
            <a:lvl1pPr algn="ctr">
              <a:defRPr sz="4200" b="1" i="0" baseline="0">
                <a:solidFill>
                  <a:srgbClr val="002060"/>
                </a:solidFill>
                <a:effectLst/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95" y="192584"/>
            <a:ext cx="3088770" cy="11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1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816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92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65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294" indent="0">
              <a:buNone/>
              <a:defRPr sz="2800"/>
            </a:lvl2pPr>
            <a:lvl3pPr marL="912606" indent="0">
              <a:buNone/>
              <a:defRPr sz="2400"/>
            </a:lvl3pPr>
            <a:lvl4pPr marL="1368915" indent="0">
              <a:buNone/>
              <a:defRPr sz="2000"/>
            </a:lvl4pPr>
            <a:lvl5pPr marL="1825215" indent="0">
              <a:buNone/>
              <a:defRPr sz="2000"/>
            </a:lvl5pPr>
            <a:lvl6pPr marL="2281515" indent="0">
              <a:buNone/>
              <a:defRPr sz="2000"/>
            </a:lvl6pPr>
            <a:lvl7pPr marL="2737827" indent="0">
              <a:buNone/>
              <a:defRPr sz="2000"/>
            </a:lvl7pPr>
            <a:lvl8pPr marL="3194128" indent="0">
              <a:buNone/>
              <a:defRPr sz="2000"/>
            </a:lvl8pPr>
            <a:lvl9pPr marL="3650429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5762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19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7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7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788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10" descr="889075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0" y="1778000"/>
            <a:ext cx="50800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Kuva 11" descr="CSClogo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124" y="301625"/>
            <a:ext cx="10048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Kuva 8" descr="kansikuva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Kuva 12" descr="CSClogo.eps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6236" y="280988"/>
            <a:ext cx="11779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tsikko 1"/>
          <p:cNvSpPr>
            <a:spLocks noGrp="1"/>
          </p:cNvSpPr>
          <p:nvPr>
            <p:ph type="ctrTitle"/>
          </p:nvPr>
        </p:nvSpPr>
        <p:spPr>
          <a:xfrm>
            <a:off x="2382578" y="4947806"/>
            <a:ext cx="7772400" cy="293601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7" name="Päiväyksen paikkamerkki 3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 smtClean="0"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>
              <a:defRPr/>
            </a:lvl1pPr>
          </a:lstStyle>
          <a:p>
            <a:pPr defTabSz="912713"/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>
          <a:xfrm>
            <a:off x="6553200" y="6356386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fld id="{EF15D6EA-EBF7-4C2E-A1CC-C279B7E6D53A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09877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760453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02198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2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37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91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04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8798B3-F5BC-49AE-8169-D3D4B4220DB2}" type="datetimeFigureOut">
              <a:rPr lang="sv-SE" smtClean="0"/>
              <a:t>17-03-14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2001B-6CE6-4521-8C44-E704F15DDF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67518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74741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ERATE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Excelerate_whitebackgroun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67446"/>
      </p:ext>
    </p:extLst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CELERA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Excelerate_whitebackgroun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5949950"/>
            <a:ext cx="1597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650" y="5949950"/>
            <a:ext cx="1001713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1398600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IXIR_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 descr="ELIXIR_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5113" y="5949950"/>
            <a:ext cx="9906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2907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084241" y="202060"/>
            <a:ext cx="4934318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69198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084241" y="202060"/>
            <a:ext cx="4934318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6736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2524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1pPr>
            <a:lvl2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4213"/>
            <a:ext cx="2133600" cy="18726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57D56538-A2F7-3340-9D78-C0B3A0839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4213"/>
            <a:ext cx="2895600" cy="18726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34213"/>
            <a:ext cx="2133600" cy="187261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2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0852A26A-9728-FC46-88B1-E25AA28C9CE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40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1500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294" indent="0">
              <a:buNone/>
              <a:defRPr sz="2000" b="1"/>
            </a:lvl2pPr>
            <a:lvl3pPr marL="912606" indent="0">
              <a:buNone/>
              <a:defRPr sz="1800" b="1"/>
            </a:lvl3pPr>
            <a:lvl4pPr marL="1368915" indent="0">
              <a:buNone/>
              <a:defRPr sz="1600" b="1"/>
            </a:lvl4pPr>
            <a:lvl5pPr marL="1825215" indent="0">
              <a:buNone/>
              <a:defRPr sz="1600" b="1"/>
            </a:lvl5pPr>
            <a:lvl6pPr marL="2281515" indent="0">
              <a:buNone/>
              <a:defRPr sz="1600" b="1"/>
            </a:lvl6pPr>
            <a:lvl7pPr marL="2737827" indent="0">
              <a:buNone/>
              <a:defRPr sz="1600" b="1"/>
            </a:lvl7pPr>
            <a:lvl8pPr marL="3194128" indent="0">
              <a:buNone/>
              <a:defRPr sz="1600" b="1"/>
            </a:lvl8pPr>
            <a:lvl9pPr marL="365042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35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 descr="Nordforsk-Neic_logo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11" y="5508769"/>
            <a:ext cx="7593582" cy="136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e 3" descr="Nordforsk_neicstrek_black.w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6" r="2138"/>
          <a:stretch>
            <a:fillRect/>
          </a:stretch>
        </p:blipFill>
        <p:spPr bwMode="auto">
          <a:xfrm>
            <a:off x="0" y="5268008"/>
            <a:ext cx="9144000" cy="47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100667" y="521759"/>
            <a:ext cx="7772400" cy="1470025"/>
          </a:xfrm>
        </p:spPr>
        <p:txBody>
          <a:bodyPr/>
          <a:lstStyle>
            <a:lvl1pPr algn="r">
              <a:defRPr sz="4000">
                <a:solidFill>
                  <a:srgbClr val="7373D7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2302933" y="1992313"/>
            <a:ext cx="6569605" cy="1647825"/>
          </a:xfrm>
        </p:spPr>
        <p:txBody>
          <a:bodyPr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640667" y="3640138"/>
            <a:ext cx="5231871" cy="1414462"/>
          </a:xfrm>
        </p:spPr>
        <p:txBody>
          <a:bodyPr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 sz="1600">
                <a:solidFill>
                  <a:schemeClr val="bg1"/>
                </a:solidFill>
              </a:defRPr>
            </a:lvl2pPr>
            <a:lvl3pPr marL="914400" indent="0" algn="r">
              <a:buNone/>
              <a:defRPr sz="1400">
                <a:solidFill>
                  <a:schemeClr val="bg1"/>
                </a:solidFill>
              </a:defRPr>
            </a:lvl3pPr>
            <a:lvl4pPr marL="1371600" indent="0" algn="r">
              <a:buNone/>
              <a:defRPr sz="1200">
                <a:solidFill>
                  <a:schemeClr val="bg1"/>
                </a:solidFill>
              </a:defRPr>
            </a:lvl4pPr>
            <a:lvl5pPr marL="1828800" indent="0" algn="r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61102" y="-2576786"/>
            <a:ext cx="11305102" cy="967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4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2524"/>
            <a:ext cx="8229600" cy="4525963"/>
          </a:xfrm>
        </p:spPr>
        <p:txBody>
          <a:bodyPr/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1pPr>
            <a:lvl2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2pPr>
            <a:lvl3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3pPr>
            <a:lvl4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4213"/>
            <a:ext cx="2133600" cy="187261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57D56538-A2F7-3340-9D78-C0B3A083956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4213"/>
            <a:ext cx="2895600" cy="187261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34213"/>
            <a:ext cx="2133600" cy="187261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87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none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579CF790-6B5D-EC49-91BD-675A656FA59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2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42524"/>
            <a:ext cx="40386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42524"/>
            <a:ext cx="40386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E7517C3A-1F41-ED48-B4EA-323D050F1E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7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7437"/>
            <a:ext cx="4040188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7F7F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17199"/>
            <a:ext cx="4040188" cy="395128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F7F7F"/>
                </a:solidFill>
              </a:defRPr>
            </a:lvl1pPr>
            <a:lvl2pPr>
              <a:defRPr sz="1600">
                <a:solidFill>
                  <a:srgbClr val="7F7F7F"/>
                </a:solidFill>
              </a:defRPr>
            </a:lvl2pPr>
            <a:lvl3pPr>
              <a:defRPr sz="1400">
                <a:solidFill>
                  <a:srgbClr val="7F7F7F"/>
                </a:solidFill>
              </a:defRPr>
            </a:lvl3pPr>
            <a:lvl4pPr>
              <a:defRPr sz="1200">
                <a:solidFill>
                  <a:srgbClr val="7F7F7F"/>
                </a:solidFill>
              </a:defRPr>
            </a:lvl4pPr>
            <a:lvl5pPr>
              <a:defRPr sz="1200">
                <a:solidFill>
                  <a:srgbClr val="7F7F7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77437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7F7F7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17199"/>
            <a:ext cx="4041775" cy="3951288"/>
          </a:xfrm>
        </p:spPr>
        <p:txBody>
          <a:bodyPr>
            <a:normAutofit/>
          </a:bodyPr>
          <a:lstStyle>
            <a:lvl1pPr>
              <a:defRPr sz="1800">
                <a:solidFill>
                  <a:srgbClr val="7F7F7F"/>
                </a:solidFill>
              </a:defRPr>
            </a:lvl1pPr>
            <a:lvl2pPr>
              <a:defRPr sz="1600">
                <a:solidFill>
                  <a:srgbClr val="7F7F7F"/>
                </a:solidFill>
              </a:defRPr>
            </a:lvl2pPr>
            <a:lvl3pPr>
              <a:defRPr sz="1400">
                <a:solidFill>
                  <a:srgbClr val="7F7F7F"/>
                </a:solidFill>
              </a:defRPr>
            </a:lvl3pPr>
            <a:lvl4pPr>
              <a:defRPr sz="1200">
                <a:solidFill>
                  <a:srgbClr val="7F7F7F"/>
                </a:solidFill>
              </a:defRPr>
            </a:lvl4pPr>
            <a:lvl5pPr>
              <a:defRPr sz="1200">
                <a:solidFill>
                  <a:srgbClr val="7F7F7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B777A4AF-C0B3-2E43-8265-85E4580F993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2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0852A26A-9728-FC46-88B1-E25AA28C9CE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6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3F6D1D4C-7A50-F745-8FA4-8A233629F8B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26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9886"/>
            <a:ext cx="3008313" cy="971942"/>
          </a:xfrm>
        </p:spPr>
        <p:txBody>
          <a:bodyPr anchor="b">
            <a:normAutofit/>
          </a:bodyPr>
          <a:lstStyle>
            <a:lvl1pPr algn="l">
              <a:defRPr sz="1400" b="1">
                <a:solidFill>
                  <a:srgbClr val="7F7F7F"/>
                </a:solidFill>
              </a:defRPr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52558"/>
            <a:ext cx="5111750" cy="5381117"/>
          </a:xfrm>
        </p:spPr>
        <p:txBody>
          <a:bodyPr/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21828"/>
            <a:ext cx="3008313" cy="4411847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804D8E49-5399-9A40-9A75-E91BF632552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371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39614"/>
            <a:ext cx="5486400" cy="387303"/>
          </a:xfrm>
        </p:spPr>
        <p:txBody>
          <a:bodyPr anchor="b">
            <a:normAutofit/>
          </a:bodyPr>
          <a:lstStyle>
            <a:lvl1pPr algn="l">
              <a:defRPr sz="1400" b="1">
                <a:solidFill>
                  <a:srgbClr val="7F7F7F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47559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31064"/>
            <a:ext cx="5486400" cy="550035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CAEE7906-A66E-644A-BFC9-2E87D4BE4A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730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42524"/>
            <a:ext cx="8229600" cy="4525963"/>
          </a:xfrm>
        </p:spPr>
        <p:txBody>
          <a:bodyPr vert="eaVert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51BD6AFD-1974-744F-AEA5-850FA9CCBE8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944202"/>
            <a:ext cx="8229600" cy="799319"/>
          </a:xfrm>
        </p:spPr>
        <p:txBody>
          <a:bodyPr>
            <a:normAutofit/>
          </a:bodyPr>
          <a:lstStyle>
            <a:lvl1pPr algn="l">
              <a:defRPr sz="2400" b="1" i="0">
                <a:solidFill>
                  <a:srgbClr val="7373D7"/>
                </a:solidFill>
                <a:latin typeface="Trebuchet MS"/>
                <a:cs typeface="Trebuchet MS"/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5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311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19404"/>
            <a:ext cx="2057400" cy="5349083"/>
          </a:xfrm>
        </p:spPr>
        <p:txBody>
          <a:bodyPr vert="eaVert"/>
          <a:lstStyle>
            <a:lvl1pPr>
              <a:defRPr sz="3200">
                <a:solidFill>
                  <a:srgbClr val="7373D7"/>
                </a:solidFill>
              </a:defRPr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19404"/>
            <a:ext cx="6019800" cy="5349083"/>
          </a:xfrm>
        </p:spPr>
        <p:txBody>
          <a:bodyPr vert="eaVert">
            <a:normAutofit/>
          </a:bodyPr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C5F6C494-AA86-8848-A674-1C12A0EA1B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09147"/>
            <a:ext cx="2895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09147"/>
            <a:ext cx="2133600" cy="212328"/>
          </a:xfrm>
        </p:spPr>
        <p:txBody>
          <a:bodyPr/>
          <a:lstStyle>
            <a:lvl1pPr>
              <a:defRPr sz="1000">
                <a:latin typeface="Trebuchet MS"/>
                <a:cs typeface="Trebuchet MS"/>
              </a:defRPr>
            </a:lvl1pPr>
          </a:lstStyle>
          <a:p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2819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14129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737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8" descr="elixir_1_RZ_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8926" y="5903913"/>
            <a:ext cx="1171575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639762"/>
          </a:xfrm>
        </p:spPr>
        <p:txBody>
          <a:bodyPr>
            <a:noAutofit/>
          </a:bodyPr>
          <a:lstStyle>
            <a:lvl1pPr algn="l">
              <a:defRPr sz="4200" b="0" i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1"/>
            <a:ext cx="8229600" cy="509746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57201" y="6356386"/>
            <a:ext cx="415925" cy="365125"/>
          </a:xfrm>
        </p:spPr>
        <p:txBody>
          <a:bodyPr rtlCol="0"/>
          <a:lstStyle>
            <a:lvl1pPr>
              <a:defRPr>
                <a:solidFill>
                  <a:srgbClr val="000000">
                    <a:tint val="75000"/>
                  </a:srgbClr>
                </a:solidFill>
                <a:latin typeface="+mn-lt"/>
                <a:cs typeface="Arial"/>
              </a:defRPr>
            </a:lvl1pPr>
          </a:lstStyle>
          <a:p>
            <a:pPr>
              <a:defRPr/>
            </a:pPr>
            <a:fld id="{6121A9C3-07D0-4458-9C95-6C525A9C2E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99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204931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9239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6747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916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2084241" y="202060"/>
            <a:ext cx="4934318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4816055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386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7" y="764704"/>
            <a:ext cx="6696745" cy="63976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660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279" y="1659604"/>
            <a:ext cx="8229600" cy="5097464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33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17-03-14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97173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17-03-14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102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694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858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411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17-03-14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50575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17-03-14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10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8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54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806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85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795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580C0-10C6-4028-B4BB-D612887078EA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22990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E3A8-DFA2-46F3-86C3-C78FBF4F7804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182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34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11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C4E2-00CE-40A3-AEBC-71774EEDA00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1502592" y="207284"/>
            <a:ext cx="545372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3248763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7329766" cy="635149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E2142-8C8E-4CC6-AD97-283D3DB71077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DED537-10C4-8C40-8E87-51060FF45365}" type="slidenum">
              <a:rPr lang="sv-SE" smtClean="0">
                <a:solidFill>
                  <a:prstClr val="black"/>
                </a:solidFill>
              </a:rPr>
              <a:pPr/>
              <a:t>‹#›</a:t>
            </a:fld>
            <a:endParaRPr lang="sv-S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24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3CF68-B0F3-4B9D-8131-44A35F4517FC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65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ABB5-558C-4684-BE93-92970993916A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4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6294" indent="0">
              <a:buNone/>
              <a:defRPr sz="2800"/>
            </a:lvl2pPr>
            <a:lvl3pPr marL="912606" indent="0">
              <a:buNone/>
              <a:defRPr sz="2400"/>
            </a:lvl3pPr>
            <a:lvl4pPr marL="1368915" indent="0">
              <a:buNone/>
              <a:defRPr sz="2000"/>
            </a:lvl4pPr>
            <a:lvl5pPr marL="1825215" indent="0">
              <a:buNone/>
              <a:defRPr sz="2000"/>
            </a:lvl5pPr>
            <a:lvl6pPr marL="2281515" indent="0">
              <a:buNone/>
              <a:defRPr sz="2000"/>
            </a:lvl6pPr>
            <a:lvl7pPr marL="2737827" indent="0">
              <a:buNone/>
              <a:defRPr sz="2000"/>
            </a:lvl7pPr>
            <a:lvl8pPr marL="3194128" indent="0">
              <a:buNone/>
              <a:defRPr sz="2000"/>
            </a:lvl8pPr>
            <a:lvl9pPr marL="3650429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294" indent="0">
              <a:buNone/>
              <a:defRPr sz="1200"/>
            </a:lvl2pPr>
            <a:lvl3pPr marL="912606" indent="0">
              <a:buNone/>
              <a:defRPr sz="1000"/>
            </a:lvl3pPr>
            <a:lvl4pPr marL="1368915" indent="0">
              <a:buNone/>
              <a:defRPr sz="900"/>
            </a:lvl4pPr>
            <a:lvl5pPr marL="1825215" indent="0">
              <a:buNone/>
              <a:defRPr sz="900"/>
            </a:lvl5pPr>
            <a:lvl6pPr marL="2281515" indent="0">
              <a:buNone/>
              <a:defRPr sz="900"/>
            </a:lvl6pPr>
            <a:lvl7pPr marL="2737827" indent="0">
              <a:buNone/>
              <a:defRPr sz="900"/>
            </a:lvl7pPr>
            <a:lvl8pPr marL="3194128" indent="0">
              <a:buNone/>
              <a:defRPr sz="900"/>
            </a:lvl8pPr>
            <a:lvl9pPr marL="365042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869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8EC9-5306-024E-98A5-E8B3BE2FB63B}" type="datetimeFigureOut">
              <a:rPr lang="en-US" smtClean="0"/>
              <a:t>17-03-14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3855A-1BE1-AE4E-8A90-DA44CEE7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302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2063148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en-US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4" y="1782810"/>
            <a:ext cx="8038683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8039204" cy="2376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05423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0370" y="543985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7089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97227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5000" b="1" i="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1600" y="4749800"/>
            <a:ext cx="5816600" cy="1079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900">
                <a:solidFill>
                  <a:srgbClr val="36C7DB"/>
                </a:solidFill>
                <a:latin typeface="Humanst521 BT" pitchFamily="34" charset="0"/>
                <a:cs typeface="Humanst521 BT" pitchFamily="34" charset="0"/>
              </a:defRPr>
            </a:lvl1pPr>
            <a:lvl2pPr marL="456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4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52536" y="6093296"/>
            <a:ext cx="9937104" cy="216024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7" y="199557"/>
            <a:ext cx="3312367" cy="119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432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2D050"/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449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57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solidFill>
                  <a:srgbClr val="002060"/>
                </a:solidFill>
                <a:latin typeface="Humanst521 B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3"/>
            <a:ext cx="8229600" cy="4281341"/>
          </a:xfrm>
          <a:prstGeom prst="rect">
            <a:avLst/>
          </a:prstGeom>
        </p:spPr>
        <p:txBody>
          <a:bodyPr/>
          <a:lstStyle>
            <a:lvl1pPr>
              <a:defRPr>
                <a:latin typeface="Humanst521 BT" pitchFamily="34" charset="0"/>
              </a:defRPr>
            </a:lvl1pPr>
            <a:lvl2pPr>
              <a:defRPr>
                <a:latin typeface="Humanst521 BT" pitchFamily="34" charset="0"/>
              </a:defRPr>
            </a:lvl2pPr>
            <a:lvl3pPr>
              <a:defRPr>
                <a:latin typeface="Humanst521 BT" pitchFamily="34" charset="0"/>
              </a:defRPr>
            </a:lvl3pPr>
            <a:lvl4pPr>
              <a:defRPr>
                <a:latin typeface="Humanst521 BT" pitchFamily="34" charset="0"/>
              </a:defRPr>
            </a:lvl4pPr>
            <a:lvl5pPr>
              <a:defRPr>
                <a:latin typeface="Humanst521 B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70926" y="6492911"/>
            <a:ext cx="415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umanst521 BT" pitchFamily="34" charset="0"/>
              </a:defRPr>
            </a:lvl1pPr>
          </a:lstStyle>
          <a:p>
            <a:fld id="{EF15D6EA-EBF7-4C2E-A1CC-C279B7E6D53A}" type="slidenum">
              <a:rPr lang="en-GB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GB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6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86"/>
            <a:ext cx="2133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1" y="6356386"/>
            <a:ext cx="2895600" cy="365125"/>
          </a:xfrm>
          <a:prstGeom prst="rect">
            <a:avLst/>
          </a:prstGeom>
        </p:spPr>
        <p:txBody>
          <a:bodyPr lIns="91269" tIns="45635" rIns="91269" bIns="45635"/>
          <a:lstStyle>
            <a:lvl1pPr defTabSz="456294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2473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029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1343376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80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theme" Target="../theme/theme10.xm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4" Type="http://schemas.openxmlformats.org/officeDocument/2006/relationships/theme" Target="../theme/theme11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4.emf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theme" Target="../theme/theme12.xml"/><Relationship Id="rId7" Type="http://schemas.openxmlformats.org/officeDocument/2006/relationships/image" Target="../media/image10.png"/><Relationship Id="rId8" Type="http://schemas.openxmlformats.org/officeDocument/2006/relationships/image" Target="../media/image21.png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1.xml"/><Relationship Id="rId7" Type="http://schemas.openxmlformats.org/officeDocument/2006/relationships/theme" Target="../theme/theme13.xml"/><Relationship Id="rId8" Type="http://schemas.openxmlformats.org/officeDocument/2006/relationships/image" Target="../media/image21.png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5" Type="http://schemas.openxmlformats.org/officeDocument/2006/relationships/theme" Target="../theme/theme14.xml"/><Relationship Id="rId6" Type="http://schemas.openxmlformats.org/officeDocument/2006/relationships/image" Target="../media/image10.png"/><Relationship Id="rId7" Type="http://schemas.openxmlformats.org/officeDocument/2006/relationships/image" Target="../media/image21.png"/><Relationship Id="rId8" Type="http://schemas.openxmlformats.org/officeDocument/2006/relationships/image" Target="../media/image24.emf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90.xml"/><Relationship Id="rId6" Type="http://schemas.openxmlformats.org/officeDocument/2006/relationships/theme" Target="../theme/theme15.xml"/><Relationship Id="rId7" Type="http://schemas.openxmlformats.org/officeDocument/2006/relationships/image" Target="../media/image23.png"/><Relationship Id="rId8" Type="http://schemas.openxmlformats.org/officeDocument/2006/relationships/image" Target="../media/image24.emf"/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theme" Target="../theme/theme16.xml"/><Relationship Id="rId9" Type="http://schemas.openxmlformats.org/officeDocument/2006/relationships/image" Target="../media/image21.png"/><Relationship Id="rId10" Type="http://schemas.openxmlformats.org/officeDocument/2006/relationships/image" Target="../media/image24.emf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5" Type="http://schemas.openxmlformats.org/officeDocument/2006/relationships/theme" Target="../theme/theme17.xml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2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7.xml"/><Relationship Id="rId6" Type="http://schemas.openxmlformats.org/officeDocument/2006/relationships/theme" Target="../theme/theme19.xml"/><Relationship Id="rId7" Type="http://schemas.openxmlformats.org/officeDocument/2006/relationships/image" Target="../media/image23.png"/><Relationship Id="rId8" Type="http://schemas.openxmlformats.org/officeDocument/2006/relationships/image" Target="../media/image24.emf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theme" Target="../theme/theme20.xml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6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7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theme" Target="../theme/theme5.xml"/><Relationship Id="rId10" Type="http://schemas.openxmlformats.org/officeDocument/2006/relationships/image" Target="../media/image10.png"/><Relationship Id="rId11" Type="http://schemas.openxmlformats.org/officeDocument/2006/relationships/image" Target="../media/image11.wmf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theme" Target="../theme/theme6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theme" Target="../theme/theme7.xml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32657"/>
            <a:ext cx="9144000" cy="914400"/>
          </a:xfrm>
          <a:prstGeom prst="rect">
            <a:avLst/>
          </a:prstGeom>
          <a:solidFill>
            <a:srgbClr val="36C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002060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9703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23938"/>
            <a:ext cx="8229600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36C7DB"/>
          </a:solidFill>
          <a:ln>
            <a:solidFill>
              <a:srgbClr val="36C7D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 vert="horz" lIns="91257" tIns="45630" rIns="91257" bIns="45630" rtlCol="0" anchor="ctr"/>
          <a:lstStyle>
            <a:lvl1pPr algn="r" defTabSz="456294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272" y="5583628"/>
            <a:ext cx="1996013" cy="71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9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4773" rtl="0" eaLnBrk="1" fontAlgn="base" hangingPunct="1">
        <a:spcBef>
          <a:spcPct val="0"/>
        </a:spcBef>
        <a:spcAft>
          <a:spcPct val="0"/>
        </a:spcAft>
        <a:defRPr sz="4400" b="1" i="0" kern="1200">
          <a:solidFill>
            <a:srgbClr val="002060"/>
          </a:solidFill>
          <a:latin typeface="Humanst521 BT" pitchFamily="34" charset="0"/>
          <a:ea typeface="+mj-ea"/>
          <a:cs typeface="Arial"/>
        </a:defRPr>
      </a:lvl1pPr>
      <a:lvl2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2pPr>
      <a:lvl3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3pPr>
      <a:lvl4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4pPr>
      <a:lvl5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5pPr>
      <a:lvl6pPr marL="456348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6pPr>
      <a:lvl7pPr marL="912713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7pPr>
      <a:lvl8pPr marL="1369080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8pPr>
      <a:lvl9pPr marL="1825435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9pPr>
    </p:titleStyle>
    <p:bodyStyle>
      <a:lvl1pPr marL="340689" indent="-340689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1pPr>
      <a:lvl2pPr marL="739995" indent="-283652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2pPr>
      <a:lvl3pPr marL="1139318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3pPr>
      <a:lvl4pPr marL="1595666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4pPr>
      <a:lvl5pPr marL="2052033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5pPr>
      <a:lvl6pPr marL="2509673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5971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280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572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4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6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27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28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29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5912A5B3-F70C-C041-8E9F-31DE6412BBEC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17-03-14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0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79512" y="213715"/>
            <a:ext cx="1872208" cy="10350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6" y="303617"/>
            <a:ext cx="1633079" cy="84516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4134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17-03-14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6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4" r:id="rId4"/>
    <p:sldLayoutId id="214748389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17-03-14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6D05C246-8E1E-4278-B121-D0BB8ABBE1EA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6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7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473510" y="207284"/>
            <a:ext cx="544810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86D3A0A2-D79B-40C1-AB90-76B05B96563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17-03-14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3" y="197952"/>
            <a:ext cx="1799214" cy="581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83" y="188020"/>
            <a:ext cx="1147379" cy="5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81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124744"/>
            <a:ext cx="8543862" cy="4819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729905"/>
            <a:ext cx="8091653" cy="4250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17791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88640"/>
            <a:ext cx="1633079" cy="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1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5912A5B3-F70C-C041-8E9F-31DE6412BBEC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17-03-14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333375"/>
            <a:ext cx="81534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5588"/>
            <a:ext cx="8153400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First level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498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Corbel" pitchFamily="34" charset="0"/>
          <a:ea typeface="ＭＳ Ｐゴシック" charset="0"/>
          <a:cs typeface="Geneva" pitchFamily="-11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Arial" pitchFamily="-112" charset="0"/>
          <a:ea typeface="Geneva" pitchFamily="-112" charset="0"/>
          <a:cs typeface="Geneva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tx1"/>
          </a:solidFill>
          <a:latin typeface="Corbel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Corbel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112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473510" y="207284"/>
            <a:ext cx="544810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F52FEAA5-A64F-41BB-B306-51D70BEB921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17-03-14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3" y="197952"/>
            <a:ext cx="1799214" cy="581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83" y="188020"/>
            <a:ext cx="1147379" cy="59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9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9703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23938"/>
            <a:ext cx="8229600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0063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9" name="Picture 8" descr="bilslogo2.jp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743" y="5532076"/>
            <a:ext cx="1577293" cy="9932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 vert="horz" lIns="91257" tIns="45630" rIns="91257" bIns="45630" rtlCol="0" anchor="ctr"/>
          <a:lstStyle>
            <a:lvl1pPr algn="r" defTabSz="456294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69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4773" rtl="0" eaLnBrk="1" fontAlgn="base" hangingPunct="1">
        <a:spcBef>
          <a:spcPct val="0"/>
        </a:spcBef>
        <a:spcAft>
          <a:spcPct val="0"/>
        </a:spcAft>
        <a:defRPr sz="4400" b="1" i="0" kern="1200">
          <a:solidFill>
            <a:srgbClr val="FFFF66"/>
          </a:solidFill>
          <a:latin typeface="Humanst521 BT" pitchFamily="34" charset="0"/>
          <a:ea typeface="+mj-ea"/>
          <a:cs typeface="Arial"/>
        </a:defRPr>
      </a:lvl1pPr>
      <a:lvl2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2pPr>
      <a:lvl3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3pPr>
      <a:lvl4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4pPr>
      <a:lvl5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5pPr>
      <a:lvl6pPr marL="456348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6pPr>
      <a:lvl7pPr marL="912713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7pPr>
      <a:lvl8pPr marL="1369080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8pPr>
      <a:lvl9pPr marL="1825435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9pPr>
    </p:titleStyle>
    <p:bodyStyle>
      <a:lvl1pPr marL="340689" indent="-340689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1pPr>
      <a:lvl2pPr marL="739995" indent="-283652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2pPr>
      <a:lvl3pPr marL="1139318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3pPr>
      <a:lvl4pPr marL="1595666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4pPr>
      <a:lvl5pPr marL="2052033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5pPr>
      <a:lvl6pPr marL="2509673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5971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280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572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4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6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27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28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29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5912A5B3-F70C-C041-8E9F-31DE6412BBEC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17-03-14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2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9" r:id="rId5"/>
    <p:sldLayoutId id="2147483980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9703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23938"/>
            <a:ext cx="8229600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597353"/>
            <a:ext cx="9144000" cy="144016"/>
          </a:xfrm>
          <a:prstGeom prst="rect">
            <a:avLst/>
          </a:prstGeom>
          <a:solidFill>
            <a:srgbClr val="0063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69" tIns="45635" rIns="91269" bIns="45635" rtlCol="0" anchor="ctr"/>
          <a:lstStyle/>
          <a:p>
            <a:pPr algn="ctr" defTabSz="912713"/>
            <a:endParaRPr lang="en-GB">
              <a:solidFill>
                <a:srgbClr val="FFFFFF"/>
              </a:solidFill>
            </a:endParaRPr>
          </a:p>
        </p:txBody>
      </p:sp>
      <p:pic>
        <p:nvPicPr>
          <p:cNvPr id="9" name="Picture 8" descr="bilslogo2.jp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6743" y="5532076"/>
            <a:ext cx="1577293" cy="99326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23498" y="6483386"/>
            <a:ext cx="457200" cy="365125"/>
          </a:xfrm>
          <a:prstGeom prst="rect">
            <a:avLst/>
          </a:prstGeom>
        </p:spPr>
        <p:txBody>
          <a:bodyPr vert="horz" lIns="91257" tIns="45630" rIns="91257" bIns="45630" rtlCol="0" anchor="ctr"/>
          <a:lstStyle>
            <a:lvl1pPr algn="r" defTabSz="456294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2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4773" rtl="0" eaLnBrk="1" fontAlgn="base" hangingPunct="1">
        <a:spcBef>
          <a:spcPct val="0"/>
        </a:spcBef>
        <a:spcAft>
          <a:spcPct val="0"/>
        </a:spcAft>
        <a:defRPr sz="4400" b="1" i="0" kern="1200">
          <a:solidFill>
            <a:srgbClr val="FFFF66"/>
          </a:solidFill>
          <a:latin typeface="Humanst521 BT" pitchFamily="34" charset="0"/>
          <a:ea typeface="+mj-ea"/>
          <a:cs typeface="Arial"/>
        </a:defRPr>
      </a:lvl1pPr>
      <a:lvl2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2pPr>
      <a:lvl3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3pPr>
      <a:lvl4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4pPr>
      <a:lvl5pPr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5pPr>
      <a:lvl6pPr marL="456348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6pPr>
      <a:lvl7pPr marL="912713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7pPr>
      <a:lvl8pPr marL="1369080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8pPr>
      <a:lvl9pPr marL="1825435" algn="ctr" defTabSz="454773" rtl="0" eaLnBrk="1" fontAlgn="base" hangingPunct="1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charset="0"/>
        </a:defRPr>
      </a:lvl9pPr>
    </p:titleStyle>
    <p:bodyStyle>
      <a:lvl1pPr marL="340689" indent="-340689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1pPr>
      <a:lvl2pPr marL="739995" indent="-283652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2pPr>
      <a:lvl3pPr marL="1139318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3pPr>
      <a:lvl4pPr marL="1595666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4pPr>
      <a:lvl5pPr marL="2052033" indent="-226587" algn="l" defTabSz="45477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umanst521 BT" pitchFamily="34" charset="0"/>
          <a:ea typeface="+mn-ea"/>
          <a:cs typeface="Arial"/>
        </a:defRPr>
      </a:lvl5pPr>
      <a:lvl6pPr marL="2509673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5971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280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572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4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6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27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28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29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sv-SE">
              <a:solidFill>
                <a:prstClr val="white"/>
              </a:solidFill>
            </a:endParaRPr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17-03-14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5" y="101456"/>
            <a:ext cx="3976083" cy="14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9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9" r:id="rId3"/>
    <p:sldLayoutId id="2147483741" r:id="rId4"/>
    <p:sldLayoutId id="2147483823" r:id="rId5"/>
    <p:sldLayoutId id="2147483824" r:id="rId6"/>
    <p:sldLayoutId id="2147483827" r:id="rId7"/>
    <p:sldLayoutId id="2147483831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sv-SE">
              <a:solidFill>
                <a:prstClr val="white"/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sv-SE" dirty="0">
              <a:solidFill>
                <a:prstClr val="black"/>
              </a:solidFill>
            </a:endParaRPr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6" y="233737"/>
            <a:ext cx="1633079" cy="9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6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6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44210"/>
            <a:ext cx="8229600" cy="76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923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4214"/>
            <a:ext cx="2133600" cy="187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pPr defTabSz="457200"/>
            <a:fld id="{CC52CB9B-80B9-D04C-8DE3-07FC892067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17-03-14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4214"/>
            <a:ext cx="2895600" cy="187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4214"/>
            <a:ext cx="2133600" cy="187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</a:lstStyle>
          <a:p>
            <a:pPr defTabSz="457200"/>
            <a:fld id="{673AB269-8139-F448-ACCD-CB6F799ACDE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5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7373D7"/>
          </a:solidFill>
          <a:latin typeface="Trebuchet MS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50000"/>
              <a:lumOff val="50000"/>
            </a:schemeClr>
          </a:solidFill>
          <a:latin typeface="Trebuchet MS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 defTabSz="457200"/>
              <a:t>17-03-14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200"/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endParaRPr lang="sv-S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9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9" tIns="45635" rIns="91269" bIns="45635" anchor="ctr"/>
          <a:lstStyle/>
          <a:p>
            <a:pPr algn="ctr" defTabSz="456294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39703"/>
            <a:ext cx="8229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23938"/>
            <a:ext cx="8229600" cy="50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57" tIns="45630" rIns="91257" bIns="456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8938" y="6356386"/>
            <a:ext cx="457200" cy="365125"/>
          </a:xfrm>
          <a:prstGeom prst="rect">
            <a:avLst/>
          </a:prstGeom>
        </p:spPr>
        <p:txBody>
          <a:bodyPr vert="horz" wrap="square" lIns="91257" tIns="45630" rIns="91257" bIns="4563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 defTabSz="912713" fontAlgn="base">
              <a:spcBef>
                <a:spcPct val="0"/>
              </a:spcBef>
              <a:spcAft>
                <a:spcPct val="0"/>
              </a:spcAft>
              <a:defRPr/>
            </a:pPr>
            <a:fld id="{6823E7D7-5462-479F-9C82-4D4DE9FEB9F5}" type="slidenum">
              <a:rPr lang="en-US">
                <a:latin typeface="Arial" pitchFamily="34" charset="0"/>
                <a:cs typeface="Arial" pitchFamily="34" charset="0"/>
              </a:rPr>
              <a:pPr defTabSz="9127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454773" rtl="0" eaLnBrk="0" fontAlgn="base" hangingPunct="0">
        <a:spcBef>
          <a:spcPct val="0"/>
        </a:spcBef>
        <a:spcAft>
          <a:spcPct val="0"/>
        </a:spcAft>
        <a:defRPr sz="4400" i="1" kern="1200">
          <a:solidFill>
            <a:schemeClr val="bg1"/>
          </a:solidFill>
          <a:latin typeface="+mj-lt"/>
          <a:ea typeface="+mj-ea"/>
          <a:cs typeface="Arial"/>
        </a:defRPr>
      </a:lvl1pPr>
      <a:lvl2pPr algn="ctr" defTabSz="454773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pitchFamily="34" charset="0"/>
        </a:defRPr>
      </a:lvl2pPr>
      <a:lvl3pPr algn="ctr" defTabSz="454773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pitchFamily="34" charset="0"/>
        </a:defRPr>
      </a:lvl3pPr>
      <a:lvl4pPr algn="ctr" defTabSz="454773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pitchFamily="34" charset="0"/>
        </a:defRPr>
      </a:lvl4pPr>
      <a:lvl5pPr algn="ctr" defTabSz="454773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pitchFamily="34" charset="0"/>
        </a:defRPr>
      </a:lvl5pPr>
      <a:lvl6pPr marL="456348" algn="ctr" defTabSz="454773" rtl="0" fontAlgn="base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pitchFamily="34" charset="0"/>
        </a:defRPr>
      </a:lvl6pPr>
      <a:lvl7pPr marL="912713" algn="ctr" defTabSz="454773" rtl="0" fontAlgn="base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pitchFamily="34" charset="0"/>
        </a:defRPr>
      </a:lvl7pPr>
      <a:lvl8pPr marL="1369080" algn="ctr" defTabSz="454773" rtl="0" fontAlgn="base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pitchFamily="34" charset="0"/>
        </a:defRPr>
      </a:lvl8pPr>
      <a:lvl9pPr marL="1825435" algn="ctr" defTabSz="454773" rtl="0" fontAlgn="base">
        <a:spcBef>
          <a:spcPct val="0"/>
        </a:spcBef>
        <a:spcAft>
          <a:spcPct val="0"/>
        </a:spcAft>
        <a:defRPr sz="4400" i="1">
          <a:solidFill>
            <a:schemeClr val="bg1"/>
          </a:solidFill>
          <a:latin typeface="Corbel" pitchFamily="34" charset="0"/>
          <a:cs typeface="Arial" pitchFamily="34" charset="0"/>
        </a:defRPr>
      </a:lvl9pPr>
    </p:titleStyle>
    <p:bodyStyle>
      <a:lvl1pPr marL="340689" indent="-340689" algn="l" defTabSz="45477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Arial"/>
        </a:defRPr>
      </a:lvl1pPr>
      <a:lvl2pPr marL="739995" indent="-283652" algn="l" defTabSz="45477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Arial"/>
        </a:defRPr>
      </a:lvl2pPr>
      <a:lvl3pPr marL="1139318" indent="-226587" algn="l" defTabSz="45477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595666" indent="-226587" algn="l" defTabSz="45477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4pPr>
      <a:lvl5pPr marL="2052033" indent="-226587" algn="l" defTabSz="454773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Arial"/>
        </a:defRPr>
      </a:lvl5pPr>
      <a:lvl6pPr marL="2509673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5971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2280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8572" indent="-228148" algn="l" defTabSz="45629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294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606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9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2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1515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7827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4128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0429" algn="l" defTabSz="4562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90.xml"/><Relationship Id="rId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bis.se/support/supportform/index.php" TargetMode="External"/><Relationship Id="rId4" Type="http://schemas.openxmlformats.org/officeDocument/2006/relationships/hyperlink" Target="http://www.nbis.se/support/supportform/index.php?form=longterm" TargetMode="External"/><Relationship Id="rId5" Type="http://schemas.openxmlformats.org/officeDocument/2006/relationships/image" Target="../media/image49.png"/><Relationship Id="rId6" Type="http://schemas.openxmlformats.org/officeDocument/2006/relationships/hyperlink" Target="http://www.scilifelab.se/platforms/bioinformatics/" TargetMode="External"/><Relationship Id="rId7" Type="http://schemas.openxmlformats.org/officeDocument/2006/relationships/hyperlink" Target="http://www.nbis.se" TargetMode="External"/><Relationship Id="rId1" Type="http://schemas.openxmlformats.org/officeDocument/2006/relationships/slideLayout" Target="../slideLayouts/slideLayout94.xml"/><Relationship Id="rId2" Type="http://schemas.openxmlformats.org/officeDocument/2006/relationships/hyperlink" Target="http://www.nbis.se/support/supportform/index.ph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116.xml"/><Relationship Id="rId2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21.xml"/><Relationship Id="rId2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hyperlink" Target="https://docs.google.com/spreadsheets/d/1PrehKn2eb0ymfaFtCfvbLrOSKtpTL3qLcWZ2YwoXOlU/edit%23gid=0" TargetMode="External"/><Relationship Id="rId3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lifelab.se/education/courses/" TargetMode="External"/><Relationship Id="rId4" Type="http://schemas.openxmlformats.org/officeDocument/2006/relationships/hyperlink" Target="http://www.nbis.se/training/events.html" TargetMode="External"/><Relationship Id="rId1" Type="http://schemas.openxmlformats.org/officeDocument/2006/relationships/slideLayout" Target="../slideLayouts/slideLayout87.xml"/><Relationship Id="rId2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67.xml"/><Relationship Id="rId2" Type="http://schemas.openxmlformats.org/officeDocument/2006/relationships/hyperlink" Target="http://www.scilifelab.se/education/mentorship/the-swedish-bioinformatics-advisory-progra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image" Target="../media/image55.png"/><Relationship Id="rId3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/>
          <p:cNvSpPr>
            <a:spLocks noGrp="1"/>
          </p:cNvSpPr>
          <p:nvPr>
            <p:ph type="ctrTitle" idx="4294967295"/>
          </p:nvPr>
        </p:nvSpPr>
        <p:spPr>
          <a:xfrm>
            <a:off x="611560" y="1988840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sv-SE" sz="3200" dirty="0" smtClean="0"/>
              <a:t>SciLifeLab </a:t>
            </a:r>
            <a:r>
              <a:rPr lang="sv-SE" sz="3200" dirty="0" err="1" smtClean="0"/>
              <a:t>Bioinformatics</a:t>
            </a:r>
            <a:r>
              <a:rPr lang="sv-SE" sz="3200" dirty="0" smtClean="0"/>
              <a:t> </a:t>
            </a:r>
            <a:r>
              <a:rPr lang="sv-SE" sz="3200" dirty="0" err="1" smtClean="0"/>
              <a:t>Platform</a:t>
            </a:r>
            <a:r>
              <a:rPr lang="sv-SE" sz="3200" dirty="0" smtClean="0"/>
              <a:t/>
            </a:r>
            <a:br>
              <a:rPr lang="sv-SE" sz="3200" dirty="0" smtClean="0"/>
            </a:br>
            <a:r>
              <a:rPr lang="sv-SE" sz="2000" b="0" dirty="0" smtClean="0"/>
              <a:t>National </a:t>
            </a:r>
            <a:r>
              <a:rPr lang="sv-SE" sz="2000" b="0" dirty="0" err="1" smtClean="0"/>
              <a:t>Bioinformatics</a:t>
            </a:r>
            <a:r>
              <a:rPr lang="sv-SE" sz="2000" b="0" dirty="0" smtClean="0"/>
              <a:t> </a:t>
            </a:r>
            <a:r>
              <a:rPr lang="sv-SE" sz="2000" b="0" dirty="0" err="1" smtClean="0"/>
              <a:t>Infrastructure</a:t>
            </a:r>
            <a:r>
              <a:rPr lang="sv-SE" sz="2000" b="0" dirty="0" smtClean="0"/>
              <a:t> Sweden (NBIS)</a:t>
            </a:r>
            <a:endParaRPr lang="sv-SE" sz="2000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3275856" y="4293096"/>
            <a:ext cx="5744592" cy="23762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2400" b="1" dirty="0" smtClean="0"/>
              <a:t>Björn Nystedt</a:t>
            </a:r>
          </a:p>
          <a:p>
            <a:pPr marL="0" indent="0">
              <a:buNone/>
            </a:pPr>
            <a:r>
              <a:rPr lang="sv-SE" sz="2400" b="1" dirty="0" err="1" smtClean="0"/>
              <a:t>www.nbis.se</a:t>
            </a:r>
            <a:endParaRPr lang="sv-SE" sz="2400" b="1" dirty="0" smtClean="0"/>
          </a:p>
          <a:p>
            <a:pPr marL="0" indent="0">
              <a:buNone/>
            </a:pPr>
            <a:endParaRPr lang="sv-SE" sz="2400" i="1" dirty="0"/>
          </a:p>
          <a:p>
            <a:pPr marL="0" indent="0">
              <a:buNone/>
            </a:pPr>
            <a:endParaRPr lang="sv-SE" sz="2400" i="1" dirty="0" smtClean="0"/>
          </a:p>
          <a:p>
            <a:pPr marL="0" indent="0" algn="r">
              <a:buNone/>
            </a:pPr>
            <a:r>
              <a:rPr lang="sv-SE" sz="2400" i="1" dirty="0" smtClean="0"/>
              <a:t>RNA </a:t>
            </a:r>
            <a:r>
              <a:rPr lang="sv-SE" sz="2400" i="1" dirty="0" err="1" smtClean="0"/>
              <a:t>course</a:t>
            </a:r>
            <a:endParaRPr lang="sv-SE" sz="2400" i="1" dirty="0" smtClean="0"/>
          </a:p>
          <a:p>
            <a:pPr marL="0" indent="0" algn="r">
              <a:buNone/>
            </a:pPr>
            <a:r>
              <a:rPr lang="sv-SE" sz="2400" i="1" dirty="0" smtClean="0"/>
              <a:t/>
            </a:r>
            <a:br>
              <a:rPr lang="sv-SE" sz="2400" i="1" dirty="0" smtClean="0"/>
            </a:br>
            <a:r>
              <a:rPr lang="sv-SE" sz="2400" i="1" dirty="0" smtClean="0"/>
              <a:t>Uppsala 13.03.2017</a:t>
            </a:r>
          </a:p>
          <a:p>
            <a:pPr marL="0" indent="0">
              <a:buNone/>
            </a:pPr>
            <a:endParaRPr lang="sv-SE" sz="2400" i="1" dirty="0"/>
          </a:p>
          <a:p>
            <a:pPr marL="0" indent="0">
              <a:buNone/>
            </a:pPr>
            <a:endParaRPr lang="sv-SE" sz="2400" i="1" dirty="0" smtClean="0"/>
          </a:p>
          <a:p>
            <a:pPr marL="0" indent="0">
              <a:buNone/>
            </a:pPr>
            <a:endParaRPr lang="sv-SE" sz="2400" i="1" dirty="0"/>
          </a:p>
        </p:txBody>
      </p:sp>
    </p:spTree>
    <p:extLst>
      <p:ext uri="{BB962C8B-B14F-4D97-AF65-F5344CB8AC3E}">
        <p14:creationId xmlns:p14="http://schemas.microsoft.com/office/powerpoint/2010/main" val="100610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496" y="1124744"/>
            <a:ext cx="8363272" cy="648072"/>
          </a:xfrm>
        </p:spPr>
        <p:txBody>
          <a:bodyPr>
            <a:normAutofit/>
          </a:bodyPr>
          <a:lstStyle/>
          <a:p>
            <a:r>
              <a:rPr lang="sv-SE" sz="2800" dirty="0">
                <a:solidFill>
                  <a:schemeClr val="tx1"/>
                </a:solidFill>
              </a:rPr>
              <a:t>4</a:t>
            </a:r>
            <a:r>
              <a:rPr lang="sv-SE" sz="2800" dirty="0" smtClean="0">
                <a:solidFill>
                  <a:schemeClr val="tx1"/>
                </a:solidFill>
              </a:rPr>
              <a:t> </a:t>
            </a:r>
            <a:r>
              <a:rPr lang="sv-SE" sz="2800" dirty="0" err="1" smtClean="0">
                <a:solidFill>
                  <a:schemeClr val="tx1"/>
                </a:solidFill>
              </a:rPr>
              <a:t>facilities</a:t>
            </a:r>
            <a:r>
              <a:rPr lang="sv-SE" sz="2800" dirty="0" smtClean="0">
                <a:solidFill>
                  <a:schemeClr val="tx1"/>
                </a:solidFill>
              </a:rPr>
              <a:t>, ~60 </a:t>
            </a:r>
            <a:r>
              <a:rPr lang="sv-SE" sz="2800" dirty="0" err="1" smtClean="0">
                <a:solidFill>
                  <a:schemeClr val="tx1"/>
                </a:solidFill>
              </a:rPr>
              <a:t>FTEs</a:t>
            </a:r>
            <a:endParaRPr lang="sv-SE" sz="28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528" y="1916832"/>
            <a:ext cx="8229600" cy="4525963"/>
          </a:xfrm>
        </p:spPr>
        <p:txBody>
          <a:bodyPr>
            <a:no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000" b="1" dirty="0" smtClean="0"/>
              <a:t>Support and Infrastructure</a:t>
            </a:r>
            <a:br>
              <a:rPr lang="en-US" sz="2000" b="1" dirty="0" smtClean="0"/>
            </a:br>
            <a:r>
              <a:rPr lang="sv-SE" sz="2000" dirty="0"/>
              <a:t>Wide competence in </a:t>
            </a:r>
            <a:r>
              <a:rPr lang="sv-SE" sz="2000" dirty="0" err="1" smtClean="0"/>
              <a:t>bioinformatics</a:t>
            </a:r>
            <a:r>
              <a:rPr lang="sv-SE" dirty="0" smtClean="0"/>
              <a:t>, </a:t>
            </a:r>
            <a:r>
              <a:rPr lang="sv-SE" dirty="0" err="1" smtClean="0"/>
              <a:t>Assembly</a:t>
            </a:r>
            <a:r>
              <a:rPr lang="sv-SE" dirty="0" smtClean="0"/>
              <a:t>/Annotation, </a:t>
            </a:r>
            <a:r>
              <a:rPr lang="sv-SE" dirty="0" err="1" smtClean="0"/>
              <a:t>SysDev</a:t>
            </a:r>
            <a:r>
              <a:rPr lang="sv-SE" dirty="0" smtClean="0"/>
              <a:t> </a:t>
            </a:r>
            <a:endParaRPr lang="sv-SE" sz="2000" dirty="0" smtClean="0"/>
          </a:p>
          <a:p>
            <a:r>
              <a:rPr lang="sv-SE" sz="2000" b="1" dirty="0" smtClean="0"/>
              <a:t>Long-term support (WABI)</a:t>
            </a:r>
            <a:br>
              <a:rPr lang="sv-SE" sz="2000" b="1" dirty="0" smtClean="0"/>
            </a:br>
            <a:r>
              <a:rPr lang="sv-SE" sz="2000" dirty="0" err="1" smtClean="0"/>
              <a:t>Large</a:t>
            </a:r>
            <a:r>
              <a:rPr lang="sv-SE" sz="2000" dirty="0" smtClean="0"/>
              <a:t> </a:t>
            </a:r>
            <a:r>
              <a:rPr lang="sv-SE" sz="2000" dirty="0" err="1" smtClean="0"/>
              <a:t>collaborative</a:t>
            </a:r>
            <a:r>
              <a:rPr lang="sv-SE" sz="2000" dirty="0" smtClean="0"/>
              <a:t> </a:t>
            </a:r>
            <a:r>
              <a:rPr lang="sv-SE" sz="2000" dirty="0" err="1" smtClean="0"/>
              <a:t>projects</a:t>
            </a:r>
            <a:r>
              <a:rPr lang="sv-SE" sz="2000" dirty="0" smtClean="0"/>
              <a:t> </a:t>
            </a:r>
            <a:r>
              <a:rPr lang="sv-SE" sz="2000" dirty="0" err="1" smtClean="0"/>
              <a:t>selected</a:t>
            </a:r>
            <a:r>
              <a:rPr lang="sv-SE" sz="2000" dirty="0" smtClean="0"/>
              <a:t> by </a:t>
            </a:r>
            <a:r>
              <a:rPr lang="sv-SE" sz="2000" dirty="0" err="1" smtClean="0"/>
              <a:t>scientific</a:t>
            </a:r>
            <a:r>
              <a:rPr lang="sv-SE" sz="2000" dirty="0" smtClean="0"/>
              <a:t> ranking</a:t>
            </a:r>
            <a:endParaRPr lang="sv-SE" sz="1800" dirty="0"/>
          </a:p>
          <a:p>
            <a:pPr marL="342900" lvl="1" indent="-342900">
              <a:buFont typeface="Arial"/>
              <a:buChar char="•"/>
            </a:pPr>
            <a:r>
              <a:rPr lang="sv-SE" sz="2000" b="1" dirty="0" smtClean="0"/>
              <a:t>Systems biology</a:t>
            </a:r>
            <a:r>
              <a:rPr lang="sv-SE" sz="2000" dirty="0" smtClean="0"/>
              <a:t/>
            </a:r>
            <a:br>
              <a:rPr lang="sv-SE" sz="2000" dirty="0" smtClean="0"/>
            </a:br>
            <a:r>
              <a:rPr lang="sv-SE" sz="2000" dirty="0" smtClean="0"/>
              <a:t>Network analyses and Integrative </a:t>
            </a:r>
            <a:r>
              <a:rPr lang="sv-SE" sz="2000" dirty="0" err="1" smtClean="0"/>
              <a:t>bioinformatics</a:t>
            </a:r>
            <a:endParaRPr lang="sv-SE" sz="2000" dirty="0"/>
          </a:p>
          <a:p>
            <a:pPr marL="342900" lvl="1" indent="-342900">
              <a:buFont typeface="Arial"/>
              <a:buChar char="•"/>
            </a:pPr>
            <a:r>
              <a:rPr lang="sv-SE" sz="2000" b="1" dirty="0"/>
              <a:t>Compute and storage</a:t>
            </a:r>
            <a:br>
              <a:rPr lang="sv-SE" sz="2000" b="1" dirty="0"/>
            </a:br>
            <a:r>
              <a:rPr lang="sv-SE" sz="2000" dirty="0" err="1" smtClean="0"/>
              <a:t>Computational</a:t>
            </a:r>
            <a:r>
              <a:rPr lang="sv-SE" sz="2000" dirty="0" smtClean="0"/>
              <a:t> </a:t>
            </a:r>
            <a:r>
              <a:rPr lang="sv-SE" sz="2000" dirty="0"/>
              <a:t>and storage resources for bioinformatics, especially next-generation sequencing</a:t>
            </a:r>
          </a:p>
          <a:p>
            <a:pPr marL="342900" lvl="1" indent="-342900">
              <a:buFont typeface="Arial"/>
              <a:buChar char="•"/>
            </a:pPr>
            <a:endParaRPr lang="sv-SE" sz="2000" dirty="0" smtClean="0"/>
          </a:p>
          <a:p>
            <a:pPr marL="342900" lvl="1" indent="-342900">
              <a:buFont typeface="Arial"/>
              <a:buChar char="•"/>
            </a:pPr>
            <a:endParaRPr lang="sv-SE" sz="2000" dirty="0"/>
          </a:p>
          <a:p>
            <a:pPr marL="457200" lvl="1" indent="0">
              <a:buNone/>
            </a:pPr>
            <a:endParaRPr lang="sv-SE" sz="1800" dirty="0"/>
          </a:p>
          <a:p>
            <a:pPr lvl="1"/>
            <a:endParaRPr lang="sv-SE" sz="1800" dirty="0"/>
          </a:p>
          <a:p>
            <a:endParaRPr lang="sv-SE" sz="2400" dirty="0"/>
          </a:p>
        </p:txBody>
      </p:sp>
      <p:pic>
        <p:nvPicPr>
          <p:cNvPr id="6" name="Picture 5" descr="NBISstaff2016092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657442"/>
            <a:ext cx="4300993" cy="202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6372200" y="1383308"/>
            <a:ext cx="2664296" cy="5040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4248" y="4767684"/>
            <a:ext cx="1800200" cy="1302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6" y="486684"/>
            <a:ext cx="6245313" cy="57208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NBIS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467544" y="1959372"/>
            <a:ext cx="5112568" cy="3960440"/>
          </a:xfrm>
          <a:prstGeom prst="triangl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>
            <a:off x="935567" y="1959372"/>
            <a:ext cx="4182533" cy="3240360"/>
          </a:xfrm>
          <a:prstGeom prst="triangle">
            <a:avLst/>
          </a:prstGeom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>
            <a:off x="1608667" y="1959372"/>
            <a:ext cx="2832100" cy="2193528"/>
          </a:xfrm>
          <a:prstGeom prst="triangle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/>
        </p:nvSpPr>
        <p:spPr>
          <a:xfrm>
            <a:off x="2281768" y="1959372"/>
            <a:ext cx="1490132" cy="1152128"/>
          </a:xfrm>
          <a:prstGeom prst="triangl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96468" y="2490569"/>
            <a:ext cx="106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Systems </a:t>
            </a:r>
          </a:p>
          <a:p>
            <a:pPr algn="ctr"/>
            <a:r>
              <a:rPr lang="en-US" dirty="0" smtClean="0"/>
              <a:t>biology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51720" y="3429000"/>
            <a:ext cx="192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Scientific ranking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23728" y="4437112"/>
            <a:ext cx="17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Fee-for-service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5696" y="5343748"/>
            <a:ext cx="2404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and storage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95536" y="2031380"/>
            <a:ext cx="0" cy="38164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520" y="1527324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Customized</a:t>
            </a:r>
          </a:p>
          <a:p>
            <a:r>
              <a:rPr lang="en-US" sz="1400" dirty="0" smtClean="0"/>
              <a:t>Long time per project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46291" y="5919812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Standardized</a:t>
            </a:r>
          </a:p>
          <a:p>
            <a:r>
              <a:rPr lang="en-US" sz="1400" dirty="0" smtClean="0"/>
              <a:t>Short time per project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732240" y="6011044"/>
            <a:ext cx="208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59708"/>
            <a:ext cx="2201540" cy="13209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88224" y="4326344"/>
            <a:ext cx="245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Systems development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256" y="1455316"/>
            <a:ext cx="1591692" cy="116643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36296" y="2621747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36096" y="5334456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800/y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32040" y="4407644"/>
            <a:ext cx="74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00/y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83968" y="3399532"/>
            <a:ext cx="62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20/y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720733" y="2603537"/>
            <a:ext cx="49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5/y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65460" y="1872555"/>
            <a:ext cx="92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Bioimage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 smtClean="0"/>
              <a:t>informatics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435978" y="4348586"/>
            <a:ext cx="100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20 FTE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0864" y="3326466"/>
            <a:ext cx="9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FTE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29302" y="2655330"/>
            <a:ext cx="8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FTE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25" y="5118242"/>
            <a:ext cx="8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FTE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60232" y="3904775"/>
            <a:ext cx="8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FTE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73828" y="4735064"/>
            <a:ext cx="8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FTE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71697" y="6401019"/>
            <a:ext cx="264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Custom-tailored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38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292080" y="3545102"/>
            <a:ext cx="2664296" cy="240417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Training</a:t>
            </a:r>
          </a:p>
          <a:p>
            <a:pPr algn="ctr"/>
            <a:endParaRPr lang="en-US" b="1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987824" y="3545102"/>
            <a:ext cx="2592288" cy="240417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Tools</a:t>
            </a:r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75656" y="1268760"/>
            <a:ext cx="5688632" cy="5760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Design of compute, storage, archiving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75656" y="2032934"/>
            <a:ext cx="5688632" cy="5760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Study design, Consultation, Grant applications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75656" y="2825022"/>
            <a:ext cx="5688632" cy="5760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Compute resource allocation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11560" y="3545102"/>
            <a:ext cx="2592288" cy="240417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Support</a:t>
            </a:r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200357" y="1793419"/>
            <a:ext cx="227627" cy="3115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211960" y="2550947"/>
            <a:ext cx="227627" cy="3115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1907704" y="3329078"/>
            <a:ext cx="227627" cy="3115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200357" y="3329078"/>
            <a:ext cx="227627" cy="3115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6504613" y="3329078"/>
            <a:ext cx="227627" cy="3115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475656" y="6021288"/>
            <a:ext cx="5688632" cy="5760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Data submission, Reproducibility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128349" y="5777350"/>
            <a:ext cx="227627" cy="3115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576621" y="5777350"/>
            <a:ext cx="227627" cy="3115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763688" y="5791307"/>
            <a:ext cx="227627" cy="3115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564" y="4339704"/>
            <a:ext cx="1848205" cy="1108923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501" y="4327004"/>
            <a:ext cx="1606891" cy="108012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3436" y="4352404"/>
            <a:ext cx="1800200" cy="1120437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1473510" y="476672"/>
            <a:ext cx="5448108" cy="57208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 smtClean="0"/>
              <a:t>User benefits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6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13</a:t>
            </a:fld>
            <a:endParaRPr lang="sv-S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558" y="2186086"/>
            <a:ext cx="2363540" cy="2363540"/>
          </a:xfrm>
          <a:prstGeom prst="rect">
            <a:avLst/>
          </a:prstGeom>
        </p:spPr>
      </p:pic>
      <p:sp>
        <p:nvSpPr>
          <p:cNvPr id="7" name="Explosion 2 6"/>
          <p:cNvSpPr/>
          <p:nvPr/>
        </p:nvSpPr>
        <p:spPr>
          <a:xfrm>
            <a:off x="3134941" y="3579802"/>
            <a:ext cx="1449512" cy="1104459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9434299">
            <a:off x="3268498" y="3928382"/>
            <a:ext cx="99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54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9144000" cy="657550"/>
          </a:xfrm>
        </p:spPr>
        <p:txBody>
          <a:bodyPr>
            <a:normAutofit/>
          </a:bodyPr>
          <a:lstStyle/>
          <a:p>
            <a:r>
              <a:rPr lang="en-US" sz="2500" dirty="0" smtClean="0">
                <a:solidFill>
                  <a:srgbClr val="000000"/>
                </a:solidFill>
              </a:rPr>
              <a:t>Custom-tailored support</a:t>
            </a: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6020" y="2364985"/>
            <a:ext cx="80648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pPr marL="342900" indent="-342900">
              <a:buFontTx/>
              <a:buChar char="•"/>
            </a:pPr>
            <a:r>
              <a:rPr lang="en-US" sz="1800" dirty="0" smtClean="0"/>
              <a:t>Study design consultation (free) </a:t>
            </a:r>
            <a:br>
              <a:rPr lang="en-US" sz="1800" dirty="0" smtClean="0"/>
            </a:br>
            <a:r>
              <a:rPr lang="en-US" u="sng" dirty="0" smtClean="0">
                <a:hlinkClick r:id="rId2"/>
              </a:rPr>
              <a:t>www.nbis.se</a:t>
            </a:r>
            <a:r>
              <a:rPr lang="en-US" u="sng" dirty="0">
                <a:hlinkClick r:id="rId2"/>
              </a:rPr>
              <a:t>/support/supportform/</a:t>
            </a:r>
            <a:r>
              <a:rPr lang="en-US" u="sng" dirty="0" smtClean="0">
                <a:hlinkClick r:id="rId2"/>
              </a:rPr>
              <a:t>index.php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sz="1800" dirty="0" smtClean="0"/>
              <a:t>+ drop-in sessions every week @ 6 sites</a:t>
            </a:r>
            <a:br>
              <a:rPr lang="en-US" sz="1800" dirty="0" smtClean="0"/>
            </a:br>
            <a:r>
              <a:rPr lang="en-US" sz="1800" dirty="0" smtClean="0"/>
              <a:t> </a:t>
            </a:r>
          </a:p>
          <a:p>
            <a:pPr marL="342900" indent="-342900">
              <a:buFontTx/>
              <a:buChar char="•"/>
            </a:pPr>
            <a:r>
              <a:rPr lang="en-US" sz="1800" dirty="0" smtClean="0"/>
              <a:t>Short- and Medium-term support (</a:t>
            </a:r>
            <a:r>
              <a:rPr lang="en-US" dirty="0" smtClean="0"/>
              <a:t>U</a:t>
            </a:r>
            <a:r>
              <a:rPr lang="en-US" sz="1800" dirty="0" smtClean="0"/>
              <a:t>ser fee 800 </a:t>
            </a:r>
            <a:r>
              <a:rPr lang="en-US" sz="1800" dirty="0" err="1" smtClean="0"/>
              <a:t>kr</a:t>
            </a:r>
            <a:r>
              <a:rPr lang="en-US" sz="1800" dirty="0" smtClean="0"/>
              <a:t>/h)</a:t>
            </a:r>
            <a:br>
              <a:rPr lang="en-US" sz="1800" dirty="0" smtClean="0"/>
            </a:br>
            <a:r>
              <a:rPr lang="en-US" u="sng" dirty="0" smtClean="0">
                <a:hlinkClick r:id="rId3"/>
              </a:rPr>
              <a:t>www.nbis.se</a:t>
            </a:r>
            <a:r>
              <a:rPr lang="en-US" u="sng" dirty="0">
                <a:hlinkClick r:id="rId3"/>
              </a:rPr>
              <a:t>/support/supportform/</a:t>
            </a:r>
            <a:r>
              <a:rPr lang="en-US" u="sng" dirty="0" smtClean="0">
                <a:hlinkClick r:id="rId3"/>
              </a:rPr>
              <a:t>index.php</a:t>
            </a:r>
            <a:endParaRPr lang="en-US" u="sng" dirty="0" smtClean="0"/>
          </a:p>
          <a:p>
            <a:pPr marL="342900" indent="-342900">
              <a:buFontTx/>
              <a:buChar char="•"/>
            </a:pPr>
            <a:endParaRPr lang="en-US" sz="1800" dirty="0"/>
          </a:p>
          <a:p>
            <a:pPr marL="342900" indent="-342900">
              <a:buFontTx/>
              <a:buChar char="•"/>
            </a:pPr>
            <a:r>
              <a:rPr lang="en-US" sz="1800" dirty="0" smtClean="0"/>
              <a:t>Long-term support and systems biology </a:t>
            </a:r>
            <a:br>
              <a:rPr lang="en-US" sz="1800" dirty="0" smtClean="0"/>
            </a:br>
            <a:r>
              <a:rPr lang="en-US" sz="1800" dirty="0" smtClean="0"/>
              <a:t>(500h</a:t>
            </a:r>
            <a:r>
              <a:rPr lang="en-US" dirty="0"/>
              <a:t>,</a:t>
            </a:r>
            <a:r>
              <a:rPr lang="en-US" sz="1800" dirty="0" smtClean="0"/>
              <a:t> free, scientific evaluation)</a:t>
            </a:r>
            <a:br>
              <a:rPr lang="en-US" sz="1800" dirty="0" smtClean="0"/>
            </a:br>
            <a:r>
              <a:rPr lang="en-US" dirty="0" smtClean="0">
                <a:hlinkClick r:id="rId4"/>
              </a:rPr>
              <a:t>www.nbis.se</a:t>
            </a:r>
            <a:r>
              <a:rPr lang="en-US" dirty="0">
                <a:hlinkClick r:id="rId4"/>
              </a:rPr>
              <a:t>/support/supportform/index.php?form=</a:t>
            </a:r>
            <a:r>
              <a:rPr lang="en-US" dirty="0" smtClean="0">
                <a:hlinkClick r:id="rId4"/>
              </a:rPr>
              <a:t>longterm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6804248" y="3640271"/>
            <a:ext cx="1850859" cy="2657368"/>
            <a:chOff x="2123728" y="808039"/>
            <a:chExt cx="4392488" cy="5709237"/>
          </a:xfrm>
        </p:grpSpPr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4516438" y="808039"/>
              <a:ext cx="166197" cy="36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5" tIns="41148" rIns="82295" bIns="41148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 descr="SverigeKarta_NY_Orginal.png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23728" y="976546"/>
              <a:ext cx="4392488" cy="554073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rot="21283514">
              <a:off x="2507480" y="4380140"/>
              <a:ext cx="174334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 rot="17678213">
              <a:off x="4109078" y="3021478"/>
              <a:ext cx="1732473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2148825" y="5074006"/>
              <a:ext cx="119677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 rot="20252314">
              <a:off x="3812575" y="4024628"/>
              <a:ext cx="1121207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 rot="19153928">
              <a:off x="2479442" y="4941672"/>
              <a:ext cx="1983371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2627784" y="558924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 rot="18537883">
              <a:off x="3441018" y="3230266"/>
              <a:ext cx="2357936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3851920" y="414908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5004048" y="2204864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4572000" y="3717032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4644008" y="342900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2411760" y="450912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23528" y="1700808"/>
            <a:ext cx="451918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www.scilifelab.se</a:t>
            </a:r>
            <a:r>
              <a:rPr lang="en-US" dirty="0">
                <a:hlinkClick r:id="rId6"/>
              </a:rPr>
              <a:t>/platforms/bioinformatics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www.nbis.se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529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4458834" y="644320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681505" y="1561117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848961" y="3879267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092338" y="3902789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339752" y="1693417"/>
            <a:ext cx="3003063" cy="275565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897" y="548680"/>
            <a:ext cx="3993207" cy="569659"/>
          </a:xfrm>
        </p:spPr>
        <p:txBody>
          <a:bodyPr>
            <a:noAutofit/>
          </a:bodyPr>
          <a:lstStyle/>
          <a:p>
            <a:r>
              <a:rPr lang="sv-SE" sz="2500" dirty="0" err="1" smtClean="0"/>
              <a:t>Bioinformatics</a:t>
            </a:r>
            <a:r>
              <a:rPr lang="sv-SE" sz="2500" dirty="0" smtClean="0"/>
              <a:t> support</a:t>
            </a:r>
            <a:endParaRPr lang="sv-SE" sz="25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768" y="2207448"/>
            <a:ext cx="2017546" cy="151315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120019" y="3733837"/>
            <a:ext cx="1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Genomics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115" y="985880"/>
            <a:ext cx="1414883" cy="15302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45889" y="2524369"/>
            <a:ext cx="133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Proteomics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776" y="4617202"/>
            <a:ext cx="2337901" cy="117745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26176" y="5782798"/>
            <a:ext cx="160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Metabolomics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3856" y="5676411"/>
            <a:ext cx="140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Biostatistics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033" y="4868568"/>
            <a:ext cx="2598412" cy="7699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1016" y="2273425"/>
            <a:ext cx="2367637" cy="119269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235569" y="3418206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Systems biology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40" y="3917955"/>
            <a:ext cx="300595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 tracks!</a:t>
            </a:r>
          </a:p>
          <a:p>
            <a:pPr marL="285750" indent="-285750">
              <a:buFontTx/>
              <a:buChar char="•"/>
            </a:pPr>
            <a:r>
              <a:rPr lang="en-US" dirty="0" smtClean="0"/>
              <a:t>Fee-for-service (800kr/h)</a:t>
            </a:r>
            <a:br>
              <a:rPr lang="en-US" dirty="0" smtClean="0"/>
            </a:br>
            <a:r>
              <a:rPr lang="en-US" dirty="0" smtClean="0"/>
              <a:t>Rapid turnaround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•"/>
            </a:pPr>
            <a:r>
              <a:rPr lang="en-US" dirty="0" smtClean="0"/>
              <a:t>Scientific ranking (free)</a:t>
            </a:r>
            <a:br>
              <a:rPr lang="en-US" dirty="0" smtClean="0"/>
            </a:br>
            <a:r>
              <a:rPr lang="en-US" dirty="0" smtClean="0"/>
              <a:t>“Long-term Support”</a:t>
            </a:r>
            <a:br>
              <a:rPr lang="en-US" dirty="0" smtClean="0"/>
            </a:br>
            <a:r>
              <a:rPr lang="en-US" dirty="0" smtClean="0"/>
              <a:t>3 rounds/year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69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5426284" cy="635149"/>
          </a:xfrm>
        </p:spPr>
        <p:txBody>
          <a:bodyPr>
            <a:normAutofit fontScale="90000"/>
          </a:bodyPr>
          <a:lstStyle/>
          <a:p>
            <a:pPr algn="ctr"/>
            <a:r>
              <a:rPr lang="sv-SE" sz="2400" dirty="0" smtClean="0"/>
              <a:t>How to get support</a:t>
            </a:r>
            <a:br>
              <a:rPr lang="sv-SE" sz="2400" dirty="0" smtClean="0"/>
            </a:br>
            <a:r>
              <a:rPr lang="sv-SE" sz="2400" dirty="0" smtClean="0"/>
              <a:t>nbis.se</a:t>
            </a:r>
            <a:endParaRPr lang="sv-SE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255" y="1173163"/>
            <a:ext cx="7037365" cy="49530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860032" y="2564904"/>
            <a:ext cx="208823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892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5426284" cy="635149"/>
          </a:xfrm>
        </p:spPr>
        <p:txBody>
          <a:bodyPr/>
          <a:lstStyle/>
          <a:p>
            <a:pPr algn="ctr"/>
            <a:r>
              <a:rPr lang="sv-SE" dirty="0" smtClean="0"/>
              <a:t>Support information</a:t>
            </a:r>
            <a:endParaRPr lang="sv-S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255" y="1173163"/>
            <a:ext cx="7037365" cy="4953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6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5354276" cy="635149"/>
          </a:xfrm>
        </p:spPr>
        <p:txBody>
          <a:bodyPr/>
          <a:lstStyle/>
          <a:p>
            <a:pPr algn="ctr"/>
            <a:r>
              <a:rPr lang="sv-SE" dirty="0" smtClean="0"/>
              <a:t>Support form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3"/>
          <a:stretch/>
        </p:blipFill>
        <p:spPr>
          <a:xfrm>
            <a:off x="233362" y="1163479"/>
            <a:ext cx="8947150" cy="50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0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039" y="585348"/>
            <a:ext cx="6245313" cy="572089"/>
          </a:xfrm>
        </p:spPr>
        <p:txBody>
          <a:bodyPr>
            <a:normAutofit/>
          </a:bodyPr>
          <a:lstStyle/>
          <a:p>
            <a:r>
              <a:rPr lang="en-US" sz="2500" dirty="0" smtClean="0"/>
              <a:t>Genome assembly and annotation</a:t>
            </a:r>
            <a:endParaRPr lang="en-US" sz="2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19</a:t>
            </a:fld>
            <a:endParaRPr lang="sv-SE"/>
          </a:p>
        </p:txBody>
      </p:sp>
      <p:sp>
        <p:nvSpPr>
          <p:cNvPr id="8" name="TextBox 7"/>
          <p:cNvSpPr txBox="1"/>
          <p:nvPr/>
        </p:nvSpPr>
        <p:spPr>
          <a:xfrm>
            <a:off x="260649" y="5023573"/>
            <a:ext cx="4147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10 - 20 </a:t>
            </a:r>
            <a:r>
              <a:rPr lang="en-US" sz="1400" dirty="0"/>
              <a:t>projects per </a:t>
            </a:r>
            <a:r>
              <a:rPr lang="en-US" sz="1400" dirty="0" smtClean="0"/>
              <a:t>year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Highly specialized staff and robust pipelines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Tight user interaction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Numerous manual and semi-manual QC steps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Supports ENA submission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Editable user interface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8829" y="5459769"/>
            <a:ext cx="334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 effective with high quality!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376" y="65540"/>
            <a:ext cx="738251" cy="8431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22324" y="670933"/>
            <a:ext cx="1048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Henrik</a:t>
            </a:r>
            <a:r>
              <a:rPr lang="en-US" sz="1200" dirty="0" smtClean="0"/>
              <a:t> Lantz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58" y="1157437"/>
            <a:ext cx="7538383" cy="34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1952" y="2103075"/>
            <a:ext cx="2459587" cy="15721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National service</a:t>
            </a:r>
          </a:p>
          <a:p>
            <a:pPr algn="ctr"/>
            <a:r>
              <a:rPr lang="en-US" sz="1000" dirty="0" smtClean="0"/>
              <a:t>The Swiss army knife for Swedish </a:t>
            </a:r>
          </a:p>
          <a:p>
            <a:pPr algn="ctr"/>
            <a:r>
              <a:rPr lang="en-US" sz="1000" dirty="0" smtClean="0"/>
              <a:t>Life Science researchers</a:t>
            </a:r>
            <a:endParaRPr lang="en-US" sz="1000" dirty="0"/>
          </a:p>
        </p:txBody>
      </p:sp>
      <p:sp>
        <p:nvSpPr>
          <p:cNvPr id="5" name="Rounded Rectangle 4"/>
          <p:cNvSpPr/>
          <p:nvPr/>
        </p:nvSpPr>
        <p:spPr>
          <a:xfrm>
            <a:off x="3398734" y="2103075"/>
            <a:ext cx="2451198" cy="1562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scientific center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55576" y="1268760"/>
            <a:ext cx="5094356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37369" y="1270392"/>
            <a:ext cx="110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SciLifeLab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52" y="1134291"/>
            <a:ext cx="1213571" cy="1823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53488" y="3017036"/>
            <a:ext cx="2925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Director:</a:t>
            </a:r>
            <a:r>
              <a:rPr lang="en-US" sz="1400" dirty="0"/>
              <a:t> </a:t>
            </a:r>
            <a:r>
              <a:rPr lang="en-US" sz="1400" dirty="0" smtClean="0"/>
              <a:t>Olli </a:t>
            </a:r>
            <a:r>
              <a:rPr lang="en-US" sz="1400" dirty="0" err="1" smtClean="0"/>
              <a:t>Kallioniemi</a:t>
            </a:r>
            <a:endParaRPr lang="en-US" sz="1400" dirty="0" smtClean="0"/>
          </a:p>
          <a:p>
            <a:r>
              <a:rPr lang="en-US" sz="1400" dirty="0" smtClean="0"/>
              <a:t>Co-director:</a:t>
            </a:r>
            <a:r>
              <a:rPr lang="en-US" sz="1400" dirty="0"/>
              <a:t> </a:t>
            </a:r>
            <a:r>
              <a:rPr lang="en-US" sz="1400" dirty="0" smtClean="0"/>
              <a:t>Lena </a:t>
            </a:r>
            <a:r>
              <a:rPr lang="en-US" sz="1400" dirty="0" err="1"/>
              <a:t>Claesson</a:t>
            </a:r>
            <a:r>
              <a:rPr lang="en-US" sz="1400" dirty="0"/>
              <a:t>-Welsh</a:t>
            </a:r>
            <a:endParaRPr lang="en-US" sz="1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294613" y="3572453"/>
            <a:ext cx="28454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i="1" dirty="0" smtClean="0"/>
              <a:t>Vision: </a:t>
            </a:r>
          </a:p>
          <a:p>
            <a:r>
              <a:rPr lang="sv-SE" sz="1400" i="1" dirty="0" smtClean="0"/>
              <a:t>To </a:t>
            </a:r>
            <a:r>
              <a:rPr lang="sv-SE" sz="1400" i="1" dirty="0"/>
              <a:t>be an </a:t>
            </a:r>
            <a:r>
              <a:rPr lang="sv-SE" sz="1400" i="1" dirty="0" err="1"/>
              <a:t>internationally</a:t>
            </a:r>
            <a:r>
              <a:rPr lang="sv-SE" sz="1400" i="1" dirty="0"/>
              <a:t> leading center </a:t>
            </a:r>
            <a:r>
              <a:rPr lang="sv-SE" sz="1400" i="1" dirty="0" err="1"/>
              <a:t>that</a:t>
            </a:r>
            <a:r>
              <a:rPr lang="sv-SE" sz="1400" i="1" dirty="0"/>
              <a:t> </a:t>
            </a:r>
            <a:r>
              <a:rPr lang="sv-SE" sz="1400" i="1" dirty="0" err="1"/>
              <a:t>develops</a:t>
            </a:r>
            <a:r>
              <a:rPr lang="sv-SE" sz="1400" i="1" dirty="0"/>
              <a:t>, </a:t>
            </a:r>
            <a:r>
              <a:rPr lang="sv-SE" sz="1400" i="1" dirty="0" err="1"/>
              <a:t>uses</a:t>
            </a:r>
            <a:r>
              <a:rPr lang="sv-SE" sz="1400" i="1" dirty="0"/>
              <a:t> and </a:t>
            </a:r>
            <a:r>
              <a:rPr lang="sv-SE" sz="1400" i="1" dirty="0" err="1"/>
              <a:t>provides</a:t>
            </a:r>
            <a:r>
              <a:rPr lang="sv-SE" sz="1400" i="1" dirty="0"/>
              <a:t> access </a:t>
            </a:r>
            <a:r>
              <a:rPr lang="sv-SE" sz="1400" i="1" dirty="0" err="1"/>
              <a:t>to</a:t>
            </a:r>
            <a:r>
              <a:rPr lang="sv-SE" sz="1400" i="1" dirty="0"/>
              <a:t> </a:t>
            </a:r>
            <a:r>
              <a:rPr lang="sv-SE" sz="1400" i="1" dirty="0" err="1"/>
              <a:t>advanced</a:t>
            </a:r>
            <a:r>
              <a:rPr lang="sv-SE" sz="1400" i="1" dirty="0"/>
              <a:t> </a:t>
            </a:r>
            <a:r>
              <a:rPr lang="sv-SE" sz="1400" i="1" dirty="0" err="1"/>
              <a:t>technologies</a:t>
            </a:r>
            <a:r>
              <a:rPr lang="sv-SE" sz="1400" i="1" dirty="0"/>
              <a:t> for </a:t>
            </a:r>
            <a:r>
              <a:rPr lang="sv-SE" sz="1400" i="1" dirty="0" err="1"/>
              <a:t>molecular</a:t>
            </a:r>
            <a:r>
              <a:rPr lang="sv-SE" sz="1400" i="1" dirty="0"/>
              <a:t> </a:t>
            </a:r>
            <a:r>
              <a:rPr lang="sv-SE" sz="1400" i="1" dirty="0" err="1"/>
              <a:t>biosciences</a:t>
            </a:r>
            <a:r>
              <a:rPr lang="sv-SE" sz="1400" i="1" dirty="0"/>
              <a:t> </a:t>
            </a:r>
            <a:r>
              <a:rPr lang="sv-SE" sz="1400" i="1" dirty="0" err="1"/>
              <a:t>with</a:t>
            </a:r>
            <a:r>
              <a:rPr lang="sv-SE" sz="1400" i="1" dirty="0"/>
              <a:t> focus on </a:t>
            </a:r>
            <a:r>
              <a:rPr lang="sv-SE" sz="1400" i="1" dirty="0" err="1"/>
              <a:t>health</a:t>
            </a:r>
            <a:r>
              <a:rPr lang="sv-SE" sz="1400" i="1" dirty="0"/>
              <a:t> and </a:t>
            </a:r>
            <a:r>
              <a:rPr lang="sv-SE" sz="1400" i="1" dirty="0" err="1"/>
              <a:t>environment</a:t>
            </a:r>
            <a:r>
              <a:rPr lang="sv-SE" sz="1400" i="1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434" y="6382289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www.scilifelab.se</a:t>
            </a:r>
            <a:endParaRPr lang="en-US" b="1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6138606" y="5242182"/>
            <a:ext cx="2984884" cy="915373"/>
          </a:xfrm>
          <a:prstGeom prst="snip1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2010: Strategic research initiative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2013: National </a:t>
            </a:r>
            <a:r>
              <a:rPr lang="en-US" sz="1400" dirty="0" smtClean="0">
                <a:solidFill>
                  <a:srgbClr val="000000"/>
                </a:solidFill>
              </a:rPr>
              <a:t>resource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2015: New management/chairman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49021" y="1855748"/>
            <a:ext cx="2949713" cy="2149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048" y="1134292"/>
            <a:ext cx="1232905" cy="1823672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SciLifeLab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50" y="4169271"/>
            <a:ext cx="2729484" cy="217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9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372803" y="3429000"/>
            <a:ext cx="4425088" cy="33336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476672"/>
            <a:ext cx="4782166" cy="490538"/>
          </a:xfrm>
        </p:spPr>
        <p:txBody>
          <a:bodyPr/>
          <a:lstStyle/>
          <a:p>
            <a:r>
              <a:rPr lang="en-US" dirty="0" err="1" smtClean="0"/>
              <a:t>BigData</a:t>
            </a:r>
            <a:r>
              <a:rPr lang="en-US" dirty="0" smtClean="0"/>
              <a:t>/Integrative omics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8305" y="931873"/>
            <a:ext cx="86400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 FTE, joint effort by Long-term Support and Systems Biology</a:t>
            </a:r>
          </a:p>
          <a:p>
            <a:r>
              <a:rPr lang="en-US" dirty="0" smtClean="0"/>
              <a:t>Projects apply in the regular Long-term Support calls</a:t>
            </a:r>
          </a:p>
          <a:p>
            <a:endParaRPr lang="en-US" b="1" dirty="0" smtClean="0"/>
          </a:p>
          <a:p>
            <a:r>
              <a:rPr lang="en-US" b="1" dirty="0" smtClean="0"/>
              <a:t>Combine data from SciLifeLab platforms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Building </a:t>
            </a:r>
            <a:r>
              <a:rPr lang="en-US" sz="1400" b="1" dirty="0"/>
              <a:t>tools</a:t>
            </a:r>
            <a:r>
              <a:rPr lang="en-US" sz="1400" dirty="0"/>
              <a:t> and </a:t>
            </a:r>
            <a:r>
              <a:rPr lang="en-US" sz="1400" b="1" dirty="0" smtClean="0"/>
              <a:t>resources </a:t>
            </a:r>
            <a:r>
              <a:rPr lang="en-US" sz="1400" dirty="0" smtClean="0"/>
              <a:t>for handling very large and/or complex biological data sets</a:t>
            </a:r>
            <a:endParaRPr lang="en-US" sz="1400" b="1" dirty="0"/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Typically performed </a:t>
            </a:r>
            <a:r>
              <a:rPr lang="en-US" sz="1400" dirty="0"/>
              <a:t>in the context of longer </a:t>
            </a:r>
            <a:r>
              <a:rPr lang="en-US" sz="1400" dirty="0" smtClean="0"/>
              <a:t>support projects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State-of-the-art analytical methods for integrating multi-modal biological data sets, </a:t>
            </a:r>
            <a:r>
              <a:rPr lang="en-US" sz="1400" dirty="0" err="1" smtClean="0"/>
              <a:t>eg</a:t>
            </a:r>
            <a:endParaRPr lang="en-US" sz="1400" dirty="0" smtClean="0"/>
          </a:p>
          <a:p>
            <a:pPr lvl="1"/>
            <a:r>
              <a:rPr lang="en-US" sz="1400" dirty="0"/>
              <a:t>- Machine learning/deep learning</a:t>
            </a:r>
          </a:p>
          <a:p>
            <a:pPr lvl="1"/>
            <a:r>
              <a:rPr lang="en-US" sz="1400" dirty="0"/>
              <a:t>- Graph-based models</a:t>
            </a:r>
          </a:p>
          <a:p>
            <a:pPr lvl="1"/>
            <a:r>
              <a:rPr lang="en-US" sz="1400" dirty="0" smtClean="0"/>
              <a:t>- Genome</a:t>
            </a:r>
            <a:r>
              <a:rPr lang="en-US" sz="1400" dirty="0"/>
              <a:t>-scale metabolic </a:t>
            </a:r>
            <a:r>
              <a:rPr lang="en-US" sz="1400" dirty="0" smtClean="0"/>
              <a:t>models</a:t>
            </a:r>
          </a:p>
          <a:p>
            <a:pPr marL="742950" lvl="1" indent="-285750">
              <a:buFont typeface="Arial"/>
              <a:buChar char="•"/>
            </a:pPr>
            <a:endParaRPr lang="en-US" sz="1400" dirty="0" smtClean="0"/>
          </a:p>
        </p:txBody>
      </p:sp>
      <p:pic>
        <p:nvPicPr>
          <p:cNvPr id="7" name="Picture 6" descr="Skärmavbild 2016-05-02 kl. 08.37.50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8205" y="4447698"/>
            <a:ext cx="3992524" cy="2118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0603" y="3410068"/>
            <a:ext cx="44250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 track for integrative projects</a:t>
            </a:r>
          </a:p>
          <a:p>
            <a:r>
              <a:rPr lang="en-US" sz="1400" dirty="0" smtClean="0"/>
              <a:t>First call Feb 2016; First few projects initiated</a:t>
            </a:r>
          </a:p>
          <a:p>
            <a:r>
              <a:rPr lang="en-US" sz="1400" dirty="0" smtClean="0"/>
              <a:t>Involves extensive integration of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390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2800" dirty="0" smtClean="0">
                <a:solidFill>
                  <a:schemeClr val="tx1"/>
                </a:solidFill>
                <a:latin typeface="+mj-lt"/>
              </a:rPr>
              <a:t>Geographical Distribution of Projects 2015</a:t>
            </a:r>
            <a:endParaRPr lang="sv-SE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5D6EA-EBF7-4C2E-A1CC-C279B7E6D53A}" type="slidenum">
              <a:rPr lang="en-GB" smtClean="0"/>
              <a:pPr/>
              <a:t>21</a:t>
            </a:fld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844674"/>
          <a:ext cx="8229600" cy="4752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63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22</a:t>
            </a:fld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8759" y="1898018"/>
            <a:ext cx="2650535" cy="2485144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 rot="4066056">
            <a:off x="4663168" y="3442201"/>
            <a:ext cx="1449512" cy="1104459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489534">
            <a:off x="4972942" y="3763169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14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228023" y="5178528"/>
            <a:ext cx="3205356" cy="830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infrastructure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23</a:t>
            </a:fld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537586" y="1120424"/>
            <a:ext cx="752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https://docs.google.com/spreadsheets/d/1PrehKn2eb0ymfaFtCfvbLrOSKtpTL3qLcWZ2YwoXOlU/edit#gid=</a:t>
            </a:r>
            <a:r>
              <a:rPr lang="en-US" sz="1200" dirty="0" smtClean="0">
                <a:hlinkClick r:id="rId2"/>
              </a:rPr>
              <a:t>0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37586" y="1458495"/>
            <a:ext cx="369774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Compute and storage of sensitive data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Local </a:t>
            </a:r>
            <a:r>
              <a:rPr lang="en-US" sz="1200" dirty="0"/>
              <a:t>EGA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ePouta</a:t>
            </a:r>
            <a:r>
              <a:rPr lang="en-US" sz="1200" dirty="0"/>
              <a:t> integration pilot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err="1" smtClean="0"/>
              <a:t>microMosler</a:t>
            </a:r>
            <a:endParaRPr lang="en-US" sz="1200" dirty="0" smtClean="0"/>
          </a:p>
          <a:p>
            <a:pPr marL="285750" indent="-285750">
              <a:buFont typeface="Arial"/>
              <a:buChar char="•"/>
            </a:pPr>
            <a:r>
              <a:rPr lang="en-US" sz="1200" dirty="0" err="1" smtClean="0"/>
              <a:t>Pouta</a:t>
            </a:r>
            <a:r>
              <a:rPr lang="en-US" sz="1200" dirty="0" smtClean="0"/>
              <a:t> Blueprints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web</a:t>
            </a:r>
            <a:r>
              <a:rPr lang="en-US" sz="1200" dirty="0"/>
              <a:t>-servers with EGI cloud </a:t>
            </a:r>
            <a:r>
              <a:rPr lang="en-US" sz="1200" dirty="0" err="1"/>
              <a:t>vo.NBIS.se</a:t>
            </a:r>
            <a:endParaRPr lang="en-US" sz="1200" dirty="0"/>
          </a:p>
          <a:p>
            <a:endParaRPr lang="en-US" sz="1600" dirty="0" smtClean="0"/>
          </a:p>
          <a:p>
            <a:r>
              <a:rPr lang="en-US" sz="1600" dirty="0" smtClean="0"/>
              <a:t>WGS tools and resources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err="1" smtClean="0"/>
              <a:t>SweGen</a:t>
            </a:r>
            <a:r>
              <a:rPr lang="en-US" sz="1200" dirty="0" smtClean="0"/>
              <a:t> 1000 genomes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WGS somatic variant calling WF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WGS structural variation WF</a:t>
            </a: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r>
              <a:rPr lang="en-US" sz="1600" dirty="0"/>
              <a:t>Software maintenance 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MrBayes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Structure prediction web services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r>
              <a:rPr lang="en-US" sz="1600" dirty="0" smtClean="0"/>
              <a:t>Assembly and annotation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Falcon on </a:t>
            </a:r>
            <a:r>
              <a:rPr lang="en-US" sz="1200" dirty="0" err="1" smtClean="0"/>
              <a:t>Milou</a:t>
            </a: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ENA submission help</a:t>
            </a:r>
            <a:endParaRPr lang="en-US" sz="1200" dirty="0"/>
          </a:p>
          <a:p>
            <a:endParaRPr lang="en-US" sz="1600" dirty="0"/>
          </a:p>
          <a:p>
            <a:r>
              <a:rPr lang="en-US" sz="1600" dirty="0" smtClean="0"/>
              <a:t>Other tools and resources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Human Metabolic Atlas (HMA)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err="1" smtClean="0"/>
              <a:t>Haloplex</a:t>
            </a:r>
            <a:r>
              <a:rPr lang="en-US" sz="1200" dirty="0" smtClean="0"/>
              <a:t> </a:t>
            </a:r>
            <a:r>
              <a:rPr lang="en-US" sz="1200" dirty="0"/>
              <a:t>variant calling pipeline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err="1"/>
              <a:t>WhatsHap</a:t>
            </a:r>
            <a:r>
              <a:rPr lang="en-US" sz="1200" dirty="0"/>
              <a:t>: Genomic </a:t>
            </a:r>
            <a:r>
              <a:rPr lang="en-US" sz="1200" dirty="0" smtClean="0"/>
              <a:t>phasing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err="1" smtClean="0"/>
              <a:t>IgDiscover</a:t>
            </a:r>
            <a:r>
              <a:rPr lang="en-US" sz="1200" dirty="0" smtClean="0"/>
              <a:t>: </a:t>
            </a:r>
            <a:r>
              <a:rPr lang="en-US" sz="1200" dirty="0" err="1" smtClean="0"/>
              <a:t>Immunorepertoire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809366" y="4267484"/>
            <a:ext cx="3987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Open prioritization and background descriptions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043" y="1713439"/>
            <a:ext cx="4302026" cy="25899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79584" y="5178528"/>
            <a:ext cx="3288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Tools and development projects needs to be much more visible! Work in progress…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278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SweGen</a:t>
            </a:r>
            <a:r>
              <a:rPr lang="en-US" dirty="0" smtClean="0"/>
              <a:t>: 1000 Swedish genomes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24</a:t>
            </a:fld>
            <a:endParaRPr lang="sv-SE"/>
          </a:p>
        </p:txBody>
      </p:sp>
      <p:sp>
        <p:nvSpPr>
          <p:cNvPr id="4" name="TextBox 3"/>
          <p:cNvSpPr txBox="1"/>
          <p:nvPr/>
        </p:nvSpPr>
        <p:spPr>
          <a:xfrm>
            <a:off x="6158288" y="2738549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swefreq.nbis.se</a:t>
            </a:r>
            <a:r>
              <a:rPr lang="en-US" dirty="0"/>
              <a:t>/#/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50" y="1034053"/>
            <a:ext cx="993533" cy="15833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782" y="1283291"/>
            <a:ext cx="40575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SweGen</a:t>
            </a:r>
            <a:r>
              <a:rPr lang="en-US" sz="1600" b="1" dirty="0"/>
              <a:t> Variant Frequency </a:t>
            </a:r>
            <a:r>
              <a:rPr lang="en-US" sz="1600" b="1" dirty="0" smtClean="0"/>
              <a:t>Database</a:t>
            </a:r>
          </a:p>
          <a:p>
            <a:pPr marL="285750" indent="-285750">
              <a:buFontTx/>
              <a:buChar char="•"/>
            </a:pPr>
            <a:r>
              <a:rPr lang="en-US" sz="1600" dirty="0"/>
              <a:t>950 twin registry + 50 </a:t>
            </a:r>
            <a:r>
              <a:rPr lang="en-US" sz="1600" dirty="0" smtClean="0"/>
              <a:t>Northern </a:t>
            </a:r>
            <a:r>
              <a:rPr lang="en-US" sz="1600" dirty="0"/>
              <a:t>Sweden </a:t>
            </a:r>
          </a:p>
          <a:p>
            <a:pPr marL="285750" indent="-285750">
              <a:buFontTx/>
              <a:buChar char="•"/>
            </a:pPr>
            <a:r>
              <a:rPr lang="en-US" sz="1600" dirty="0" smtClean="0"/>
              <a:t>Deep coverage WGS (30X)</a:t>
            </a:r>
          </a:p>
          <a:p>
            <a:pPr marL="285750" indent="-285750">
              <a:buFontTx/>
              <a:buChar char="•"/>
            </a:pPr>
            <a:r>
              <a:rPr lang="en-US" sz="1600" dirty="0" err="1" smtClean="0"/>
              <a:t>ExAC</a:t>
            </a:r>
            <a:r>
              <a:rPr lang="en-US" sz="1600" dirty="0" smtClean="0"/>
              <a:t> browser interface</a:t>
            </a:r>
          </a:p>
          <a:p>
            <a:pPr marL="285750" indent="-285750">
              <a:buFontTx/>
              <a:buChar char="•"/>
            </a:pPr>
            <a:r>
              <a:rPr lang="en-US" sz="1600" dirty="0" smtClean="0"/>
              <a:t>Data Beacon</a:t>
            </a:r>
          </a:p>
          <a:p>
            <a:pPr marL="285750" indent="-285750">
              <a:buFontTx/>
              <a:buChar char="•"/>
            </a:pPr>
            <a:r>
              <a:rPr lang="en-US" sz="1600" dirty="0" smtClean="0"/>
              <a:t>Full SNP frequency table download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794" y="3316600"/>
            <a:ext cx="6116526" cy="34648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58550" y="5457294"/>
            <a:ext cx="2109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Funding: SciLifeLab</a:t>
            </a:r>
          </a:p>
          <a:p>
            <a:r>
              <a:rPr lang="en-US" sz="1200" dirty="0" smtClean="0"/>
              <a:t>Sequencing: NGI</a:t>
            </a:r>
          </a:p>
          <a:p>
            <a:r>
              <a:rPr lang="en-US" sz="1200" dirty="0" smtClean="0"/>
              <a:t>Variant calling: NGI</a:t>
            </a:r>
          </a:p>
          <a:p>
            <a:r>
              <a:rPr lang="en-US" sz="1200" dirty="0" smtClean="0"/>
              <a:t>QC: NBIS</a:t>
            </a:r>
          </a:p>
          <a:p>
            <a:r>
              <a:rPr lang="en-US" sz="1200" dirty="0" smtClean="0"/>
              <a:t>Data access interface: NBIS 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270409" y="3107881"/>
            <a:ext cx="278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release October 2016!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0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25</a:t>
            </a:fld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71" y="2261137"/>
            <a:ext cx="3086100" cy="2527300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 rot="900607">
            <a:off x="4842877" y="3690730"/>
            <a:ext cx="1449512" cy="1104459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1596125">
            <a:off x="4995591" y="4053116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0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1980" y="207284"/>
            <a:ext cx="5354276" cy="635149"/>
          </a:xfrm>
        </p:spPr>
        <p:txBody>
          <a:bodyPr/>
          <a:lstStyle/>
          <a:p>
            <a:pPr algn="ctr"/>
            <a:r>
              <a:rPr lang="sv-SE" dirty="0" smtClean="0"/>
              <a:t>Outreach &amp; Training</a:t>
            </a:r>
            <a:endParaRPr lang="sv-S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 smtClean="0"/>
              <a:t>Bioinformatics Drop-In</a:t>
            </a:r>
          </a:p>
          <a:p>
            <a:pPr lvl="1"/>
            <a:r>
              <a:rPr lang="sv-SE" dirty="0" smtClean="0"/>
              <a:t>Weekly at all sites – initial consultations</a:t>
            </a:r>
            <a:br>
              <a:rPr lang="sv-SE" dirty="0" smtClean="0"/>
            </a:br>
            <a:endParaRPr lang="sv-SE" dirty="0" smtClean="0"/>
          </a:p>
          <a:p>
            <a:r>
              <a:rPr lang="sv-SE" dirty="0" smtClean="0"/>
              <a:t>20-odd courses every year</a:t>
            </a:r>
          </a:p>
          <a:p>
            <a:pPr lvl="1"/>
            <a:r>
              <a:rPr lang="sv-SE" dirty="0" smtClean="0"/>
              <a:t>Introduction to Bioinformatics using NGS</a:t>
            </a:r>
          </a:p>
          <a:p>
            <a:pPr lvl="1"/>
            <a:r>
              <a:rPr lang="sv-SE" dirty="0" smtClean="0"/>
              <a:t>Introduction to Linux</a:t>
            </a:r>
          </a:p>
          <a:p>
            <a:pPr lvl="1"/>
            <a:r>
              <a:rPr lang="sv-SE" dirty="0" smtClean="0"/>
              <a:t>Perl programming</a:t>
            </a:r>
          </a:p>
          <a:p>
            <a:pPr lvl="1"/>
            <a:r>
              <a:rPr lang="sv-SE" dirty="0" smtClean="0"/>
              <a:t>Introduction to genome annotation</a:t>
            </a:r>
          </a:p>
          <a:p>
            <a:pPr lvl="1"/>
            <a:r>
              <a:rPr lang="sv-SE" dirty="0" smtClean="0"/>
              <a:t>Introduction to multivariate analysis</a:t>
            </a:r>
          </a:p>
          <a:p>
            <a:pPr lvl="1"/>
            <a:r>
              <a:rPr lang="sv-SE" dirty="0" smtClean="0"/>
              <a:t>RNA-seq </a:t>
            </a:r>
          </a:p>
          <a:p>
            <a:pPr lvl="1"/>
            <a:r>
              <a:rPr lang="sv-SE" dirty="0" smtClean="0"/>
              <a:t>Advanced workshop on NGS data analysis </a:t>
            </a:r>
          </a:p>
          <a:p>
            <a:pPr lvl="1"/>
            <a:r>
              <a:rPr lang="sv-SE" dirty="0" smtClean="0"/>
              <a:t>Advanced functional genomics </a:t>
            </a:r>
          </a:p>
          <a:p>
            <a:pPr lvl="1"/>
            <a:r>
              <a:rPr lang="sv-SE" dirty="0" smtClean="0"/>
              <a:t>Advanced bioinformatics</a:t>
            </a:r>
          </a:p>
          <a:p>
            <a:endParaRPr lang="sv-SE" dirty="0"/>
          </a:p>
          <a:p>
            <a:r>
              <a:rPr lang="sv-SE" dirty="0" smtClean="0"/>
              <a:t>Additional local activities</a:t>
            </a:r>
            <a:br>
              <a:rPr lang="sv-SE" dirty="0" smtClean="0"/>
            </a:br>
            <a:endParaRPr lang="sv-SE" dirty="0" smtClean="0"/>
          </a:p>
          <a:p>
            <a:r>
              <a:rPr lang="sv-SE" dirty="0" smtClean="0"/>
              <a:t>Bioinformatics Advisory programme</a:t>
            </a:r>
          </a:p>
          <a:p>
            <a:pPr lvl="1"/>
            <a:r>
              <a:rPr lang="sv-SE" dirty="0" smtClean="0"/>
              <a:t>Mentorship in bioinformatics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D6EA-EBF7-4C2E-A1CC-C279B7E6D53A}" type="slidenum">
              <a:rPr lang="en-GB" smtClean="0">
                <a:solidFill>
                  <a:srgbClr val="FFFFFF"/>
                </a:solidFill>
              </a:rPr>
              <a:pPr/>
              <a:t>26</a:t>
            </a:fld>
            <a:endParaRPr lang="en-GB" dirty="0">
              <a:solidFill>
                <a:srgbClr val="FFFFFF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5220072" y="1736037"/>
          <a:ext cx="3631674" cy="333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4486" y="5898460"/>
            <a:ext cx="449952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dirty="0" smtClean="0">
                <a:solidFill>
                  <a:prstClr val="white"/>
                </a:solidFill>
              </a:rPr>
              <a:t>From spring 2017, we plan to double our training efforts to match the increased demands from the scientific community</a:t>
            </a:r>
            <a:endParaRPr lang="sv-SE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0516" y="1035442"/>
            <a:ext cx="26212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sv-SE" dirty="0" smtClean="0">
                <a:solidFill>
                  <a:prstClr val="white"/>
                </a:solidFill>
              </a:rPr>
              <a:t>Gender balance:</a:t>
            </a:r>
          </a:p>
          <a:p>
            <a:pPr algn="ctr"/>
            <a:r>
              <a:rPr lang="sv-SE" dirty="0" smtClean="0">
                <a:solidFill>
                  <a:prstClr val="white"/>
                </a:solidFill>
              </a:rPr>
              <a:t>54% female / 46% male</a:t>
            </a:r>
            <a:endParaRPr lang="sv-SE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8024" y="6021288"/>
            <a:ext cx="4355976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hlinkClick r:id="rId3"/>
              </a:rPr>
              <a:t>www.scilifelab.se</a:t>
            </a:r>
            <a:r>
              <a:rPr lang="en-US" sz="2000" dirty="0">
                <a:solidFill>
                  <a:schemeClr val="tx1"/>
                </a:solidFill>
                <a:hlinkClick r:id="rId3"/>
              </a:rPr>
              <a:t>/education/courses</a:t>
            </a:r>
            <a:r>
              <a:rPr lang="en-US" sz="20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  <a:hlinkClick r:id="rId4"/>
              </a:rPr>
              <a:t>www.nbis.se</a:t>
            </a:r>
            <a:r>
              <a:rPr lang="en-US" sz="2000" dirty="0">
                <a:solidFill>
                  <a:schemeClr val="tx1"/>
                </a:solidFill>
                <a:hlinkClick r:id="rId4"/>
              </a:rPr>
              <a:t>/training/</a:t>
            </a:r>
            <a:r>
              <a:rPr lang="en-US" sz="2000" dirty="0" smtClean="0">
                <a:solidFill>
                  <a:schemeClr val="tx1"/>
                </a:solidFill>
                <a:hlinkClick r:id="rId4"/>
              </a:rPr>
              <a:t>events.html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46681" y="1196752"/>
            <a:ext cx="7831855" cy="63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rgbClr val="002060"/>
                </a:solidFill>
                <a:latin typeface="Humanst521 BT" pitchFamily="34" charset="0"/>
                <a:ea typeface="+mj-ea"/>
                <a:cs typeface="Arial"/>
              </a:defRPr>
            </a:lvl1pPr>
          </a:lstStyle>
          <a:p>
            <a:r>
              <a:rPr lang="en-US" smtClean="0"/>
              <a:t>The Swedish Bioinformatics Advisory Program</a:t>
            </a:r>
            <a:br>
              <a:rPr lang="en-US" smtClean="0"/>
            </a:b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1628800"/>
            <a:ext cx="74196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PhD students get a senior bioinformatician as a personal advisor during 2 years of their PhD. </a:t>
            </a:r>
            <a:r>
              <a:rPr lang="en-US" dirty="0" smtClean="0"/>
              <a:t>Monthly project meetings + </a:t>
            </a:r>
            <a:r>
              <a:rPr lang="en-US" dirty="0"/>
              <a:t>t</a:t>
            </a:r>
            <a:r>
              <a:rPr lang="en-US" sz="1800" dirty="0" smtClean="0"/>
              <a:t>wo grand meetings per year to aid networking and knowledge transfer. </a:t>
            </a:r>
          </a:p>
          <a:p>
            <a:r>
              <a:rPr lang="en-US" sz="1800" dirty="0" smtClean="0">
                <a:hlinkClick r:id="rId2"/>
              </a:rPr>
              <a:t>www.scilifelab.se/education/mentorship/the-swedish-bioinformatics-advisory-program/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Recent call (2017/2018): 111 applicants for 15 places (!)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4509120"/>
            <a:ext cx="2356623" cy="1765194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571290"/>
              </p:ext>
            </p:extLst>
          </p:nvPr>
        </p:nvGraphicFramePr>
        <p:xfrm>
          <a:off x="179512" y="4149080"/>
          <a:ext cx="6247825" cy="270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and mentoring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9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9912" y="328498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Elixir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43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1582" indent="-285234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0892" indent="-228174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97249" indent="-228174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3620" indent="-228174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09974" indent="-2281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66328" indent="-2281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2692" indent="-2281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79039" indent="-22817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00FE81E5-C38C-463D-A05C-94FF6227E851}" type="slidenum">
              <a:rPr lang="de-DE" sz="900">
                <a:solidFill>
                  <a:srgbClr val="FFFFFF"/>
                </a:solidFill>
                <a:latin typeface="Corbel" pitchFamily="34" charset="0"/>
              </a:rPr>
              <a:pPr/>
              <a:t>29</a:t>
            </a:fld>
            <a:endParaRPr lang="de-DE" sz="900">
              <a:solidFill>
                <a:srgbClr val="FFFFFF"/>
              </a:solidFill>
              <a:latin typeface="Corbel" pitchFamily="34" charset="0"/>
            </a:endParaRPr>
          </a:p>
        </p:txBody>
      </p:sp>
      <p:pic>
        <p:nvPicPr>
          <p:cNvPr id="18435" name="Picture 1" descr="Elixir Europe map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5726" y="1007963"/>
            <a:ext cx="5140325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i="0" dirty="0" smtClean="0">
                <a:latin typeface="Corbel" pitchFamily="34" charset="0"/>
                <a:ea typeface="ＭＳ Ｐゴシック" pitchFamily="34" charset="-128"/>
              </a:rPr>
              <a:t>Why ELIXIR?</a:t>
            </a:r>
          </a:p>
        </p:txBody>
      </p:sp>
      <p:sp>
        <p:nvSpPr>
          <p:cNvPr id="18437" name="Rectangle 3"/>
          <p:cNvSpPr txBox="1">
            <a:spLocks noChangeArrowheads="1"/>
          </p:cNvSpPr>
          <p:nvPr/>
        </p:nvSpPr>
        <p:spPr bwMode="auto">
          <a:xfrm>
            <a:off x="533436" y="1219200"/>
            <a:ext cx="7567613" cy="43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82550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912713">
              <a:spcBef>
                <a:spcPts val="1200"/>
              </a:spcBef>
              <a:buClr>
                <a:srgbClr val="DD5E21"/>
              </a:buClr>
              <a:buFontTx/>
              <a:buChar char="•"/>
            </a:pPr>
            <a:r>
              <a:rPr lang="en-GB">
                <a:solidFill>
                  <a:srgbClr val="000000"/>
                </a:solidFill>
                <a:latin typeface="Corbel" pitchFamily="34" charset="0"/>
              </a:rPr>
              <a:t>Creating a robust infrastructure for biological information is a </a:t>
            </a:r>
            <a:r>
              <a:rPr lang="en-GB" b="1">
                <a:solidFill>
                  <a:srgbClr val="000000"/>
                </a:solidFill>
                <a:latin typeface="Corbel" pitchFamily="34" charset="0"/>
              </a:rPr>
              <a:t>bigger</a:t>
            </a:r>
            <a:r>
              <a:rPr lang="en-GB">
                <a:solidFill>
                  <a:srgbClr val="000000"/>
                </a:solidFill>
                <a:latin typeface="Corbel" pitchFamily="34" charset="0"/>
              </a:rPr>
              <a:t> task than any individual organisation or nation can take on alone</a:t>
            </a:r>
          </a:p>
          <a:p>
            <a:pPr defTabSz="912713">
              <a:spcBef>
                <a:spcPts val="1200"/>
              </a:spcBef>
              <a:buClr>
                <a:srgbClr val="DD5E21"/>
              </a:buClr>
              <a:buFont typeface="Arial" charset="0"/>
              <a:buChar char="•"/>
            </a:pPr>
            <a:r>
              <a:rPr lang="en-GB">
                <a:solidFill>
                  <a:srgbClr val="000000"/>
                </a:solidFill>
                <a:latin typeface="Corbel" pitchFamily="34" charset="0"/>
              </a:rPr>
              <a:t>These are issues of such complexity that no single institution or country can tackle alone </a:t>
            </a:r>
          </a:p>
          <a:p>
            <a:pPr defTabSz="912713">
              <a:spcBef>
                <a:spcPts val="1200"/>
              </a:spcBef>
              <a:buClr>
                <a:srgbClr val="DD5E21"/>
              </a:buClr>
              <a:buFont typeface="Arial" charset="0"/>
              <a:buChar char="•"/>
            </a:pPr>
            <a:endParaRPr lang="en-GB">
              <a:solidFill>
                <a:srgbClr val="E05901"/>
              </a:solidFill>
              <a:latin typeface="Corbel" pitchFamily="34" charset="0"/>
            </a:endParaRPr>
          </a:p>
          <a:p>
            <a:pPr defTabSz="912713">
              <a:spcBef>
                <a:spcPts val="1200"/>
              </a:spcBef>
              <a:buClr>
                <a:srgbClr val="DD5E21"/>
              </a:buClr>
              <a:buFontTx/>
              <a:buChar char="•"/>
            </a:pPr>
            <a:r>
              <a:rPr lang="en-GB">
                <a:solidFill>
                  <a:srgbClr val="000000"/>
                </a:solidFill>
                <a:latin typeface="Corbel" pitchFamily="34" charset="0"/>
              </a:rPr>
              <a:t>Biology has by far the largest research community:</a:t>
            </a:r>
          </a:p>
          <a:p>
            <a:pPr lvl="1" defTabSz="912713">
              <a:spcBef>
                <a:spcPts val="300"/>
              </a:spcBef>
              <a:buClr>
                <a:srgbClr val="DD5E21"/>
              </a:buClr>
              <a:buFont typeface="Times" pitchFamily="48" charset="0"/>
              <a:buChar char="•"/>
            </a:pPr>
            <a:r>
              <a:rPr lang="en-GB" sz="2200">
                <a:solidFill>
                  <a:srgbClr val="000000"/>
                </a:solidFill>
                <a:latin typeface="Corbel" pitchFamily="34" charset="0"/>
              </a:rPr>
              <a:t>~3 million life science researchers in Europe</a:t>
            </a:r>
            <a:endParaRPr lang="en-GB" sz="2200">
              <a:solidFill>
                <a:srgbClr val="000000"/>
              </a:solidFill>
              <a:latin typeface="Corbel" pitchFamily="34" charset="0"/>
              <a:ea typeface="Geneva" charset="-128"/>
            </a:endParaRPr>
          </a:p>
          <a:p>
            <a:pPr lvl="1" defTabSz="912713">
              <a:lnSpc>
                <a:spcPct val="124000"/>
              </a:lnSpc>
              <a:spcBef>
                <a:spcPts val="300"/>
              </a:spcBef>
              <a:buClr>
                <a:srgbClr val="DD5E21"/>
              </a:buClr>
              <a:buFont typeface="Times" pitchFamily="48" charset="0"/>
              <a:buChar char="•"/>
            </a:pPr>
            <a:r>
              <a:rPr lang="en-GB" sz="2200">
                <a:solidFill>
                  <a:srgbClr val="000000"/>
                </a:solidFill>
                <a:latin typeface="Corbel" pitchFamily="34" charset="0"/>
                <a:ea typeface="Geneva" charset="-128"/>
              </a:rPr>
              <a:t>&gt;7 million web hits a day at EMBL-EBI alone</a:t>
            </a:r>
          </a:p>
        </p:txBody>
      </p:sp>
    </p:spTree>
    <p:extLst>
      <p:ext uri="{BB962C8B-B14F-4D97-AF65-F5344CB8AC3E}">
        <p14:creationId xmlns:p14="http://schemas.microsoft.com/office/powerpoint/2010/main" val="178648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5154112" y="1980088"/>
            <a:ext cx="487362" cy="2304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758425" y="1905232"/>
            <a:ext cx="565559" cy="2304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469680" y="1857112"/>
            <a:ext cx="490004" cy="2304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234034" y="1822360"/>
            <a:ext cx="1337966" cy="2304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5" y="488012"/>
            <a:ext cx="8543861" cy="63514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ciLifeLab platforms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7435" y="1805940"/>
            <a:ext cx="1608502" cy="2317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877187" y="1808711"/>
            <a:ext cx="1994524" cy="230425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734010" y="1805940"/>
            <a:ext cx="1395278" cy="2317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4620" y="1087342"/>
            <a:ext cx="7776864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SciLifeLab national service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696" y="1891680"/>
            <a:ext cx="1819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National Genomics Infrastructure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21203" y="1861857"/>
            <a:ext cx="1994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National Bioinformatics Infrastructure</a:t>
            </a:r>
          </a:p>
          <a:p>
            <a:r>
              <a:rPr lang="en-US" sz="2000" dirty="0" smtClean="0"/>
              <a:t>Sweden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4347" y="3197916"/>
            <a:ext cx="1362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Bengt</a:t>
            </a:r>
            <a:r>
              <a:rPr lang="en-US" sz="1400" dirty="0"/>
              <a:t> </a:t>
            </a:r>
            <a:r>
              <a:rPr lang="en-US" sz="1400" dirty="0" err="1" smtClean="0"/>
              <a:t>Persson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84597" y="1921215"/>
            <a:ext cx="1994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Next Generation Diagnostics</a:t>
            </a:r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974682" y="1187946"/>
            <a:ext cx="0" cy="473813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n 21"/>
          <p:cNvSpPr/>
          <p:nvPr/>
        </p:nvSpPr>
        <p:spPr>
          <a:xfrm>
            <a:off x="8015727" y="2901844"/>
            <a:ext cx="792014" cy="7292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8168127" y="3054244"/>
            <a:ext cx="792014" cy="7292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8320527" y="3206644"/>
            <a:ext cx="792014" cy="72921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58925" y="4229900"/>
            <a:ext cx="1306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Computer resources free for Swedish researchers</a:t>
            </a:r>
            <a:endParaRPr lang="en-US" sz="1600" dirty="0"/>
          </a:p>
        </p:txBody>
      </p:sp>
      <p:sp>
        <p:nvSpPr>
          <p:cNvPr id="29" name="Rounded Rectangle 28"/>
          <p:cNvSpPr/>
          <p:nvPr/>
        </p:nvSpPr>
        <p:spPr>
          <a:xfrm>
            <a:off x="8134212" y="1088974"/>
            <a:ext cx="825929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VR</a:t>
            </a:r>
            <a:endParaRPr lang="en-US" sz="2000" dirty="0"/>
          </a:p>
        </p:txBody>
      </p:sp>
      <p:sp>
        <p:nvSpPr>
          <p:cNvPr id="31" name="Rounded Rectangle 30"/>
          <p:cNvSpPr/>
          <p:nvPr/>
        </p:nvSpPr>
        <p:spPr>
          <a:xfrm>
            <a:off x="8043499" y="1891680"/>
            <a:ext cx="978329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SNIC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756" y="3546885"/>
            <a:ext cx="1022339" cy="10223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711471" y="5035252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Merge of BILS, WABI and more; complete 2016. National, distributed 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34034" y="1960497"/>
            <a:ext cx="1619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Single-cell omics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741" y="5892155"/>
            <a:ext cx="1069354" cy="5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5540375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3350A3A-F722-4A44-990E-47C2E780867C}" type="slidenum">
              <a:rPr lang="de-DE" sz="900">
                <a:solidFill>
                  <a:srgbClr val="FFFFFF"/>
                </a:solidFill>
                <a:latin typeface="Corbel" charset="0"/>
                <a:cs typeface="Geneva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de-DE" sz="900">
              <a:solidFill>
                <a:srgbClr val="FFFFFF"/>
              </a:solidFill>
              <a:latin typeface="Corbel" charset="0"/>
              <a:cs typeface="Geneva" charset="0"/>
            </a:endParaRPr>
          </a:p>
        </p:txBody>
      </p:sp>
      <p:pic>
        <p:nvPicPr>
          <p:cNvPr id="17411" name="Picture 4" descr="What_is_elixir?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78" t="2455" r="11906" b="51749"/>
          <a:stretch>
            <a:fillRect/>
          </a:stretch>
        </p:blipFill>
        <p:spPr bwMode="auto">
          <a:xfrm>
            <a:off x="0" y="0"/>
            <a:ext cx="8823325" cy="602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412" name="Straight Connector 7"/>
          <p:cNvCxnSpPr>
            <a:cxnSpLocks noChangeShapeType="1"/>
          </p:cNvCxnSpPr>
          <p:nvPr/>
        </p:nvCxnSpPr>
        <p:spPr bwMode="auto">
          <a:xfrm flipV="1">
            <a:off x="5192713" y="2846388"/>
            <a:ext cx="0" cy="503237"/>
          </a:xfrm>
          <a:prstGeom prst="line">
            <a:avLst/>
          </a:prstGeom>
          <a:noFill/>
          <a:ln w="38100">
            <a:solidFill>
              <a:srgbClr val="DD6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3" name="Straight Connector 22"/>
          <p:cNvCxnSpPr>
            <a:cxnSpLocks noChangeShapeType="1"/>
          </p:cNvCxnSpPr>
          <p:nvPr/>
        </p:nvCxnSpPr>
        <p:spPr bwMode="auto">
          <a:xfrm flipV="1">
            <a:off x="7353300" y="1982788"/>
            <a:ext cx="0" cy="503237"/>
          </a:xfrm>
          <a:prstGeom prst="line">
            <a:avLst/>
          </a:prstGeom>
          <a:noFill/>
          <a:ln w="38100">
            <a:solidFill>
              <a:srgbClr val="DD6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4" name="Straight Connector 23"/>
          <p:cNvCxnSpPr>
            <a:cxnSpLocks noChangeShapeType="1"/>
          </p:cNvCxnSpPr>
          <p:nvPr/>
        </p:nvCxnSpPr>
        <p:spPr bwMode="auto">
          <a:xfrm flipV="1">
            <a:off x="3608388" y="3597275"/>
            <a:ext cx="0" cy="863600"/>
          </a:xfrm>
          <a:prstGeom prst="line">
            <a:avLst/>
          </a:prstGeom>
          <a:noFill/>
          <a:ln w="38100">
            <a:solidFill>
              <a:srgbClr val="DD6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5" name="Straight Connector 24"/>
          <p:cNvCxnSpPr>
            <a:cxnSpLocks noChangeShapeType="1"/>
          </p:cNvCxnSpPr>
          <p:nvPr/>
        </p:nvCxnSpPr>
        <p:spPr bwMode="auto">
          <a:xfrm flipH="1" flipV="1">
            <a:off x="2241550" y="4403725"/>
            <a:ext cx="0" cy="793750"/>
          </a:xfrm>
          <a:prstGeom prst="line">
            <a:avLst/>
          </a:prstGeom>
          <a:noFill/>
          <a:ln w="38100">
            <a:solidFill>
              <a:srgbClr val="DD6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ounded Rectangle 9"/>
          <p:cNvSpPr/>
          <p:nvPr/>
        </p:nvSpPr>
        <p:spPr bwMode="auto">
          <a:xfrm>
            <a:off x="7065963" y="2341563"/>
            <a:ext cx="1511300" cy="792162"/>
          </a:xfrm>
          <a:prstGeom prst="roundRect">
            <a:avLst/>
          </a:prstGeom>
          <a:ln w="38100" cmpd="sng">
            <a:solidFill>
              <a:srgbClr val="DD602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orbel"/>
              </a:rPr>
              <a:t>medicine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832350" y="3170238"/>
            <a:ext cx="2016125" cy="792162"/>
          </a:xfrm>
          <a:prstGeom prst="roundRect">
            <a:avLst/>
          </a:prstGeom>
          <a:ln w="38100" cmpd="sng">
            <a:solidFill>
              <a:srgbClr val="DD602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orbel"/>
              </a:rPr>
              <a:t>agriculture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328988" y="4105275"/>
            <a:ext cx="2089150" cy="792163"/>
          </a:xfrm>
          <a:prstGeom prst="roundRect">
            <a:avLst/>
          </a:prstGeom>
          <a:ln w="38100" cmpd="sng">
            <a:solidFill>
              <a:srgbClr val="DD602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 err="1">
                <a:solidFill>
                  <a:srgbClr val="000000"/>
                </a:solidFill>
                <a:latin typeface="Corbel"/>
              </a:rPr>
              <a:t>bioindustries</a:t>
            </a:r>
            <a:endParaRPr lang="en-US" sz="2400" dirty="0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960563" y="5041900"/>
            <a:ext cx="1952625" cy="792163"/>
          </a:xfrm>
          <a:prstGeom prst="roundRect">
            <a:avLst/>
          </a:prstGeom>
          <a:ln w="38100" cmpd="sng">
            <a:solidFill>
              <a:srgbClr val="DD602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Corbel"/>
              </a:rPr>
              <a:t>environment</a:t>
            </a:r>
          </a:p>
        </p:txBody>
      </p:sp>
      <p:sp>
        <p:nvSpPr>
          <p:cNvPr id="17420" name="Rectangle 3"/>
          <p:cNvSpPr txBox="1">
            <a:spLocks noChangeArrowheads="1"/>
          </p:cNvSpPr>
          <p:nvPr/>
        </p:nvSpPr>
        <p:spPr bwMode="auto">
          <a:xfrm>
            <a:off x="250825" y="260350"/>
            <a:ext cx="3889375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080"/>
              </a:buClr>
            </a:pPr>
            <a:r>
              <a:rPr lang="en-GB" i="1">
                <a:solidFill>
                  <a:prstClr val="black"/>
                </a:solidFill>
                <a:latin typeface="Corbel" charset="0"/>
                <a:cs typeface="Geneva" charset="0"/>
              </a:rPr>
              <a:t>ELIXIR connects national bioinformatics centres and EMBL-EBI into a sustainable  European infrastructure for biological research data</a:t>
            </a:r>
          </a:p>
        </p:txBody>
      </p:sp>
      <p:sp>
        <p:nvSpPr>
          <p:cNvPr id="17421" name="Rectangle 2"/>
          <p:cNvSpPr>
            <a:spLocks noChangeArrowheads="1"/>
          </p:cNvSpPr>
          <p:nvPr/>
        </p:nvSpPr>
        <p:spPr bwMode="auto">
          <a:xfrm>
            <a:off x="5795963" y="4292600"/>
            <a:ext cx="2592387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4080"/>
              </a:buClr>
            </a:pPr>
            <a:r>
              <a:rPr lang="en-GB" sz="2400" i="1">
                <a:solidFill>
                  <a:srgbClr val="000000"/>
                </a:solidFill>
                <a:latin typeface="Corbel" charset="0"/>
                <a:ea typeface="ＭＳ Ｐゴシック" charset="0"/>
              </a:rPr>
              <a:t>ELIXIR underpins life science research – across academia and industry</a:t>
            </a:r>
          </a:p>
        </p:txBody>
      </p:sp>
    </p:spTree>
    <p:extLst>
      <p:ext uri="{BB962C8B-B14F-4D97-AF65-F5344CB8AC3E}">
        <p14:creationId xmlns:p14="http://schemas.microsoft.com/office/powerpoint/2010/main" val="104892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510" y="188640"/>
            <a:ext cx="5448108" cy="5720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We’re here for you!</a:t>
            </a:r>
            <a:br>
              <a:rPr lang="en-US" dirty="0" smtClean="0"/>
            </a:br>
            <a:r>
              <a:rPr lang="en-US" dirty="0" err="1" smtClean="0"/>
              <a:t>nbis.se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1173162"/>
            <a:ext cx="7604533" cy="5352181"/>
          </a:xfrm>
          <a:prstGeom prst="rect">
            <a:avLst/>
          </a:prstGeom>
        </p:spPr>
      </p:pic>
      <p:pic>
        <p:nvPicPr>
          <p:cNvPr id="5" name="Picture 4" descr="NBISstaff20160926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721" y="5013176"/>
            <a:ext cx="3544276" cy="16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4" name="TextBox 3"/>
          <p:cNvSpPr txBox="1"/>
          <p:nvPr/>
        </p:nvSpPr>
        <p:spPr>
          <a:xfrm>
            <a:off x="2835249" y="3322371"/>
            <a:ext cx="348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Bioinformatics as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6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510" y="480647"/>
            <a:ext cx="5448108" cy="572089"/>
          </a:xfrm>
        </p:spPr>
        <p:txBody>
          <a:bodyPr/>
          <a:lstStyle/>
          <a:p>
            <a:pPr algn="ctr"/>
            <a:r>
              <a:rPr lang="en-US" dirty="0" smtClean="0"/>
              <a:t>Data growth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887" y="1140340"/>
            <a:ext cx="8724602" cy="502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67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510" y="548680"/>
            <a:ext cx="5448108" cy="5720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Production is cheap, analysis is not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933056"/>
            <a:ext cx="2407242" cy="2461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584" y="6317441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105" y="4874397"/>
            <a:ext cx="16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scientists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907704" y="1484784"/>
            <a:ext cx="1800200" cy="122413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835696" y="1268760"/>
            <a:ext cx="0" cy="1512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35696" y="2780928"/>
            <a:ext cx="216024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59632" y="105273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Cost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347864" y="2051556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267744" y="3068960"/>
            <a:ext cx="12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“Per base”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63888" y="278092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Year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4860032" y="4293096"/>
            <a:ext cx="38708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5" name="Rounded Rectangle 44"/>
          <p:cNvSpPr/>
          <p:nvPr/>
        </p:nvSpPr>
        <p:spPr>
          <a:xfrm>
            <a:off x="4499992" y="4221088"/>
            <a:ext cx="3672408" cy="151216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4008" y="4365104"/>
            <a:ext cx="3456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Our role</a:t>
            </a:r>
          </a:p>
          <a:p>
            <a:r>
              <a:rPr lang="en-US" sz="1400" dirty="0" smtClean="0"/>
              <a:t>We want to help the Swedish Life Science community to </a:t>
            </a:r>
            <a:r>
              <a:rPr lang="en-US" sz="1400" b="1" dirty="0" smtClean="0"/>
              <a:t>build knowledge</a:t>
            </a:r>
            <a:r>
              <a:rPr lang="en-US" sz="1400" dirty="0" smtClean="0"/>
              <a:t> in large-scale data analysis,</a:t>
            </a:r>
            <a:r>
              <a:rPr lang="en-US" sz="1400" dirty="0"/>
              <a:t> </a:t>
            </a:r>
            <a:r>
              <a:rPr lang="en-US" sz="1400" dirty="0" smtClean="0"/>
              <a:t>and to make bioinformatics </a:t>
            </a:r>
            <a:r>
              <a:rPr lang="en-US" sz="1400" b="1" dirty="0" smtClean="0"/>
              <a:t>easily accessible</a:t>
            </a:r>
            <a:r>
              <a:rPr lang="en-US" sz="1400" dirty="0" smtClean="0"/>
              <a:t> for all.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1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933056"/>
            <a:ext cx="2407242" cy="2461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584" y="6317441"/>
            <a:ext cx="67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08105" y="4874397"/>
            <a:ext cx="168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scientists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907704" y="1484784"/>
            <a:ext cx="1800200" cy="122413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0" y="2060848"/>
            <a:ext cx="172819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572000" y="1628800"/>
            <a:ext cx="1728192" cy="8640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72000" y="1412776"/>
            <a:ext cx="1728192" cy="86409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84363" y="1897087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6372200" y="1412776"/>
            <a:ext cx="1052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Computing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6372200" y="1124744"/>
            <a:ext cx="2070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Bioinformatics analyses</a:t>
            </a:r>
            <a:endParaRPr lang="en-U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835696" y="1268760"/>
            <a:ext cx="0" cy="1512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427984" y="1268760"/>
            <a:ext cx="0" cy="1512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835696" y="2780928"/>
            <a:ext cx="216024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27984" y="2780928"/>
            <a:ext cx="216024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59632" y="105273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Cost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3871421" y="105273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Cost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347864" y="2051556"/>
            <a:ext cx="563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267744" y="3068960"/>
            <a:ext cx="12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“Per base”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716016" y="3068960"/>
            <a:ext cx="14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“Per project”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563888" y="278092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Year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6156176" y="2780928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Year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4860032" y="4293096"/>
            <a:ext cx="387087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.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5" name="Rounded Rectangle 44"/>
          <p:cNvSpPr/>
          <p:nvPr/>
        </p:nvSpPr>
        <p:spPr>
          <a:xfrm>
            <a:off x="4499992" y="4221088"/>
            <a:ext cx="3672408" cy="151216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4008" y="4365104"/>
            <a:ext cx="3456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Our role</a:t>
            </a:r>
          </a:p>
          <a:p>
            <a:r>
              <a:rPr lang="en-US" sz="1400" dirty="0" smtClean="0"/>
              <a:t>We want to help the Swedish Life Science community to </a:t>
            </a:r>
            <a:r>
              <a:rPr lang="en-US" sz="1400" b="1" dirty="0" smtClean="0"/>
              <a:t>build knowledge</a:t>
            </a:r>
            <a:r>
              <a:rPr lang="en-US" sz="1400" dirty="0" smtClean="0"/>
              <a:t> in large-scale data analysis,</a:t>
            </a:r>
            <a:r>
              <a:rPr lang="en-US" sz="1400" dirty="0"/>
              <a:t> </a:t>
            </a:r>
            <a:r>
              <a:rPr lang="en-US" sz="1400" dirty="0" smtClean="0"/>
              <a:t>and to make bioinformatics </a:t>
            </a:r>
            <a:r>
              <a:rPr lang="en-US" sz="1400" b="1" dirty="0" smtClean="0"/>
              <a:t>easily accessible</a:t>
            </a:r>
            <a:r>
              <a:rPr lang="en-US" sz="1400" dirty="0" smtClean="0"/>
              <a:t> for all.</a:t>
            </a:r>
            <a:endParaRPr lang="en-US" sz="1400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473510" y="548680"/>
            <a:ext cx="5448108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Production is cheap, analysis is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35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4" name="TextBox 3"/>
          <p:cNvSpPr txBox="1"/>
          <p:nvPr/>
        </p:nvSpPr>
        <p:spPr>
          <a:xfrm>
            <a:off x="3453240" y="3214963"/>
            <a:ext cx="167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NBIS 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1112791" y="779373"/>
            <a:ext cx="4909588" cy="451212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126297" y="2345880"/>
            <a:ext cx="4909588" cy="451212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3457432" y="779373"/>
            <a:ext cx="4909588" cy="451212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523" y="3088686"/>
            <a:ext cx="3086100" cy="252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6856373" cy="814607"/>
          </a:xfrm>
          <a:solidFill>
            <a:schemeClr val="bg1"/>
          </a:solidFill>
        </p:spPr>
        <p:txBody>
          <a:bodyPr anchor="b"/>
          <a:lstStyle/>
          <a:p>
            <a:pPr algn="ctr"/>
            <a:r>
              <a:rPr lang="en-US" dirty="0" smtClean="0"/>
              <a:t>Support, tools and training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199" y="6356350"/>
            <a:ext cx="2298547" cy="365125"/>
          </a:xfrm>
        </p:spPr>
        <p:txBody>
          <a:bodyPr/>
          <a:lstStyle/>
          <a:p>
            <a:fld id="{97DED537-10C4-8C40-8E87-51060FF45365}" type="slidenum">
              <a:rPr lang="sv-SE" smtClean="0"/>
              <a:pPr/>
              <a:t>9</a:t>
            </a:fld>
            <a:endParaRPr lang="sv-S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566" y="1308786"/>
            <a:ext cx="2650535" cy="2485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188" y="1308786"/>
            <a:ext cx="2363540" cy="2363540"/>
          </a:xfrm>
          <a:prstGeom prst="rect">
            <a:avLst/>
          </a:prstGeom>
        </p:spPr>
      </p:pic>
      <p:sp>
        <p:nvSpPr>
          <p:cNvPr id="8" name="Explosion 2 7"/>
          <p:cNvSpPr/>
          <p:nvPr/>
        </p:nvSpPr>
        <p:spPr>
          <a:xfrm>
            <a:off x="1343571" y="2702502"/>
            <a:ext cx="1449512" cy="1104459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9434299">
            <a:off x="1477128" y="3051082"/>
            <a:ext cx="99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16" name="Explosion 2 15"/>
          <p:cNvSpPr/>
          <p:nvPr/>
        </p:nvSpPr>
        <p:spPr>
          <a:xfrm rot="4066056">
            <a:off x="6928291" y="2722029"/>
            <a:ext cx="1449512" cy="1104459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2489534">
            <a:off x="7238065" y="3042997"/>
            <a:ext cx="72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18" name="Explosion 2 17"/>
          <p:cNvSpPr/>
          <p:nvPr/>
        </p:nvSpPr>
        <p:spPr>
          <a:xfrm rot="900607">
            <a:off x="5103687" y="4387339"/>
            <a:ext cx="1449512" cy="1104459"/>
          </a:xfrm>
          <a:prstGeom prst="irregularSeal2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21596125">
            <a:off x="5256401" y="4749725"/>
            <a:ext cx="101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1656584" y="5784604"/>
            <a:ext cx="5770435" cy="12149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082" y="5918596"/>
            <a:ext cx="1198567" cy="9044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924" y="5913328"/>
            <a:ext cx="2000482" cy="9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14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lixir2012">
  <a:themeElements>
    <a:clrScheme name="Custom 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006327"/>
      </a:accent1>
      <a:accent2>
        <a:srgbClr val="004A5A"/>
      </a:accent2>
      <a:accent3>
        <a:srgbClr val="A8AD2A"/>
      </a:accent3>
      <a:accent4>
        <a:srgbClr val="343330"/>
      </a:accent4>
      <a:accent5>
        <a:srgbClr val="5E788A"/>
      </a:accent5>
      <a:accent6>
        <a:srgbClr val="8A8884"/>
      </a:accent6>
      <a:hlink>
        <a:srgbClr val="00394E"/>
      </a:hlink>
      <a:folHlink>
        <a:srgbClr val="343330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5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1" id="{BD5CAE0F-189C-435B-893E-FB7C3A24DD92}" vid="{A7E62A5A-4BC2-4CB0-B7FF-5BCB814D72B7}"/>
    </a:ext>
  </a:extLst>
</a:theme>
</file>

<file path=ppt/theme/theme12.xml><?xml version="1.0" encoding="utf-8"?>
<a:theme xmlns:a="http://schemas.openxmlformats.org/drawingml/2006/main" name="6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1" id="{BD5CAE0F-189C-435B-893E-FB7C3A24DD92}" vid="{CB37C0B0-2724-4713-B74F-80F64AEF7F36}"/>
    </a:ext>
  </a:extLst>
</a:theme>
</file>

<file path=ppt/theme/theme13.xml><?xml version="1.0" encoding="utf-8"?>
<a:theme xmlns:a="http://schemas.openxmlformats.org/drawingml/2006/main" name="7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1" id="{BD5CAE0F-189C-435B-893E-FB7C3A24DD92}" vid="{CB37C0B0-2724-4713-B74F-80F64AEF7F36}"/>
    </a:ext>
  </a:extLst>
</a:theme>
</file>

<file path=ppt/theme/theme14.xml><?xml version="1.0" encoding="utf-8"?>
<a:theme xmlns:a="http://schemas.openxmlformats.org/drawingml/2006/main" name="8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1" id="{BD5CAE0F-189C-435B-893E-FB7C3A24DD92}" vid="{CB37C0B0-2724-4713-B74F-80F64AEF7F36}"/>
    </a:ext>
  </a:extLst>
</a:theme>
</file>

<file path=ppt/theme/theme15.xml><?xml version="1.0" encoding="utf-8"?>
<a:theme xmlns:a="http://schemas.openxmlformats.org/drawingml/2006/main" name="1_Default Theme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9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1" id="{BD5CAE0F-189C-435B-893E-FB7C3A24DD92}" vid="{CB37C0B0-2724-4713-B74F-80F64AEF7F36}"/>
    </a:ext>
  </a:extLst>
</a:theme>
</file>

<file path=ppt/theme/theme17.xml><?xml version="1.0" encoding="utf-8"?>
<a:theme xmlns:a="http://schemas.openxmlformats.org/drawingml/2006/main" name="SciLifeLab_powerpoint_template-1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1_ELIXIR_templat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Leere Präsentation">
      <a:majorFont>
        <a:latin typeface="Arial"/>
        <a:ea typeface="Geneva"/>
        <a:cs typeface="Geneva"/>
      </a:majorFont>
      <a:minorFont>
        <a:latin typeface="Arial"/>
        <a:ea typeface="Geneva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Geneva" pitchFamily="-112" charset="0"/>
            <a:cs typeface="Geneva" pitchFamily="-112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FFFFFF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FFFFFF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D2E806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Default Theme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Elixir2012">
  <a:themeElements>
    <a:clrScheme name="Custom 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006327"/>
      </a:accent1>
      <a:accent2>
        <a:srgbClr val="004A5A"/>
      </a:accent2>
      <a:accent3>
        <a:srgbClr val="A8AD2A"/>
      </a:accent3>
      <a:accent4>
        <a:srgbClr val="343330"/>
      </a:accent4>
      <a:accent5>
        <a:srgbClr val="5E788A"/>
      </a:accent5>
      <a:accent6>
        <a:srgbClr val="8A8884"/>
      </a:accent6>
      <a:hlink>
        <a:srgbClr val="00394E"/>
      </a:hlink>
      <a:folHlink>
        <a:srgbClr val="343330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10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Elixir2012">
  <a:themeElements>
    <a:clrScheme name="Custom 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006327"/>
      </a:accent1>
      <a:accent2>
        <a:srgbClr val="004A5A"/>
      </a:accent2>
      <a:accent3>
        <a:srgbClr val="A8AD2A"/>
      </a:accent3>
      <a:accent4>
        <a:srgbClr val="343330"/>
      </a:accent4>
      <a:accent5>
        <a:srgbClr val="5E788A"/>
      </a:accent5>
      <a:accent6>
        <a:srgbClr val="8A8884"/>
      </a:accent6>
      <a:hlink>
        <a:srgbClr val="00394E"/>
      </a:hlink>
      <a:folHlink>
        <a:srgbClr val="343330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NeIC 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4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EMBL_CMYK">
  <a:themeElements>
    <a:clrScheme name="ELIXIR 201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DD5E21"/>
      </a:accent1>
      <a:accent2>
        <a:srgbClr val="004A5A"/>
      </a:accent2>
      <a:accent3>
        <a:srgbClr val="A8AD2A"/>
      </a:accent3>
      <a:accent4>
        <a:srgbClr val="343330"/>
      </a:accent4>
      <a:accent5>
        <a:srgbClr val="5E788A"/>
      </a:accent5>
      <a:accent6>
        <a:srgbClr val="8A8884"/>
      </a:accent6>
      <a:hlink>
        <a:srgbClr val="00394E"/>
      </a:hlink>
      <a:folHlink>
        <a:srgbClr val="343330"/>
      </a:folHlink>
    </a:clrScheme>
    <a:fontScheme name="Pixel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PPT-template-2014-SciLifeLab</Template>
  <TotalTime>36702</TotalTime>
  <Words>989</Words>
  <Application>Microsoft Macintosh PowerPoint</Application>
  <PresentationFormat>On-screen Show (4:3)</PresentationFormat>
  <Paragraphs>279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20</vt:i4>
      </vt:variant>
      <vt:variant>
        <vt:lpstr>Slide Titles</vt:lpstr>
      </vt:variant>
      <vt:variant>
        <vt:i4>31</vt:i4>
      </vt:variant>
    </vt:vector>
  </HeadingPairs>
  <TitlesOfParts>
    <vt:vector size="51" baseType="lpstr">
      <vt:lpstr>Elixir2012</vt:lpstr>
      <vt:lpstr>1_Elixir2012</vt:lpstr>
      <vt:lpstr>2_Elixir2012</vt:lpstr>
      <vt:lpstr>2_Office-tema</vt:lpstr>
      <vt:lpstr>1_Office-tema</vt:lpstr>
      <vt:lpstr>3_Office-tema</vt:lpstr>
      <vt:lpstr>NeIC black</vt:lpstr>
      <vt:lpstr>4_Office-tema</vt:lpstr>
      <vt:lpstr>2_EMBL_CMYK</vt:lpstr>
      <vt:lpstr>Office-tema</vt:lpstr>
      <vt:lpstr>5_Office-tema</vt:lpstr>
      <vt:lpstr>6_Office-tema</vt:lpstr>
      <vt:lpstr>7_Office-tema</vt:lpstr>
      <vt:lpstr>8_Office-tema</vt:lpstr>
      <vt:lpstr>1_Default Theme</vt:lpstr>
      <vt:lpstr>9_Office-tema</vt:lpstr>
      <vt:lpstr>SciLifeLab_powerpoint_template-1</vt:lpstr>
      <vt:lpstr>1_ELIXIR_template</vt:lpstr>
      <vt:lpstr>Default Theme</vt:lpstr>
      <vt:lpstr>10_Office-tema</vt:lpstr>
      <vt:lpstr>SciLifeLab Bioinformatics Platform National Bioinformatics Infrastructure Sweden (NBIS)</vt:lpstr>
      <vt:lpstr>SciLifeLab</vt:lpstr>
      <vt:lpstr>SciLifeLab platforms</vt:lpstr>
      <vt:lpstr>PowerPoint Presentation</vt:lpstr>
      <vt:lpstr>Data growth</vt:lpstr>
      <vt:lpstr>Production is cheap, analysis is not</vt:lpstr>
      <vt:lpstr>PowerPoint Presentation</vt:lpstr>
      <vt:lpstr>PowerPoint Presentation</vt:lpstr>
      <vt:lpstr>Support, tools and training</vt:lpstr>
      <vt:lpstr>4 facilities, ~60 FTEs</vt:lpstr>
      <vt:lpstr>NBIS</vt:lpstr>
      <vt:lpstr>PowerPoint Presentation</vt:lpstr>
      <vt:lpstr>PowerPoint Presentation</vt:lpstr>
      <vt:lpstr>Custom-tailored support</vt:lpstr>
      <vt:lpstr>Bioinformatics support</vt:lpstr>
      <vt:lpstr>How to get support nbis.se</vt:lpstr>
      <vt:lpstr>Support information</vt:lpstr>
      <vt:lpstr>Support form</vt:lpstr>
      <vt:lpstr>Genome assembly and annotation</vt:lpstr>
      <vt:lpstr>BigData/Integrative omics</vt:lpstr>
      <vt:lpstr>Geographical Distribution of Projects 2015</vt:lpstr>
      <vt:lpstr>PowerPoint Presentation</vt:lpstr>
      <vt:lpstr>Tools and infrastructure</vt:lpstr>
      <vt:lpstr>SweGen: 1000 Swedish genomes</vt:lpstr>
      <vt:lpstr>PowerPoint Presentation</vt:lpstr>
      <vt:lpstr>Outreach &amp; Training</vt:lpstr>
      <vt:lpstr>Teaching and mentoring</vt:lpstr>
      <vt:lpstr>PowerPoint Presentation</vt:lpstr>
      <vt:lpstr>Why ELIXIR?</vt:lpstr>
      <vt:lpstr>PowerPoint Presentation</vt:lpstr>
      <vt:lpstr>We’re here for you! nbis.se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Bengt</dc:creator>
  <cp:lastModifiedBy>Johan Reimegård</cp:lastModifiedBy>
  <cp:revision>277</cp:revision>
  <cp:lastPrinted>2016-01-26T21:58:27Z</cp:lastPrinted>
  <dcterms:created xsi:type="dcterms:W3CDTF">2015-01-29T09:23:09Z</dcterms:created>
  <dcterms:modified xsi:type="dcterms:W3CDTF">2017-03-14T08:35:21Z</dcterms:modified>
</cp:coreProperties>
</file>